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84" r:id="rId3"/>
    <p:sldId id="286" r:id="rId4"/>
    <p:sldId id="263" r:id="rId5"/>
    <p:sldId id="264" r:id="rId6"/>
    <p:sldId id="279" r:id="rId7"/>
    <p:sldId id="265" r:id="rId8"/>
    <p:sldId id="266" r:id="rId9"/>
    <p:sldId id="267" r:id="rId10"/>
    <p:sldId id="262" r:id="rId11"/>
    <p:sldId id="268" r:id="rId12"/>
    <p:sldId id="270" r:id="rId13"/>
    <p:sldId id="271" r:id="rId14"/>
    <p:sldId id="272" r:id="rId15"/>
    <p:sldId id="269" r:id="rId16"/>
    <p:sldId id="273" r:id="rId17"/>
    <p:sldId id="277" r:id="rId18"/>
    <p:sldId id="280" r:id="rId19"/>
    <p:sldId id="281" r:id="rId20"/>
    <p:sldId id="276" r:id="rId21"/>
    <p:sldId id="282" r:id="rId22"/>
    <p:sldId id="283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Wingdings 3" pitchFamily="2" charset="2"/>
      <p:regular r:id="rId42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  <a:srgbClr val="C00000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1" autoAdjust="0"/>
    <p:restoredTop sz="93484" autoAdjust="0"/>
  </p:normalViewPr>
  <p:slideViewPr>
    <p:cSldViewPr snapToObjects="1" showGuides="1">
      <p:cViewPr varScale="1">
        <p:scale>
          <a:sx n="114" d="100"/>
          <a:sy n="114" d="100"/>
        </p:scale>
        <p:origin x="464" y="1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50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646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29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623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173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864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945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54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20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518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79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689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8664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085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93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76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093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79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934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73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155839165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28182272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CoalHMM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54540345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 dirty="0"/>
              <a:t>08/10/2021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852285795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CoalHMM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8 October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en-GB" smtClean="0"/>
              <a:pPr/>
              <a:t>12/11/2021</a:t>
            </a:fld>
            <a:r>
              <a:rPr lang="en-GB"/>
              <a:t>08/10/2021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29816" y="2033264"/>
            <a:ext cx="10729192" cy="1938992"/>
          </a:xfrm>
        </p:spPr>
        <p:txBody>
          <a:bodyPr/>
          <a:lstStyle/>
          <a:p>
            <a:r>
              <a:rPr lang="en-GB" cap="none" dirty="0"/>
              <a:t>Towards upgrading </a:t>
            </a:r>
            <a:r>
              <a:rPr lang="en-GB" cap="none" dirty="0" err="1"/>
              <a:t>CoalHMM</a:t>
            </a:r>
            <a:r>
              <a:rPr lang="en-GB" cap="none" dirty="0"/>
              <a:t>, </a:t>
            </a:r>
            <a:r>
              <a:rPr lang="en-GB" sz="4000" cap="none" dirty="0"/>
              <a:t>or the inconvenience of having a state-space explosion and trying to overcome it</a:t>
            </a:r>
            <a:endParaRPr lang="en-GB" cap="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3523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rate matrix into a </a:t>
            </a:r>
            <a:r>
              <a:rPr lang="en-DK" sz="2000" b="1" dirty="0"/>
              <a:t>transition probability matrix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Analytically.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Empirically from msprime.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(left) and analytical (right) log-transformed transition probability matrices for </a:t>
                </a:r>
                <a14:m>
                  <m:oMath xmlns:m="http://schemas.openxmlformats.org/officeDocument/2006/math">
                    <m:r>
                      <a:rPr lang="en-DK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20 discretized time intervals. The empirical matrix was calculated using an msprime simulation of 100 kb.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466" y="4221088"/>
                <a:ext cx="5035447" cy="954107"/>
              </a:xfrm>
              <a:prstGeom prst="rect">
                <a:avLst/>
              </a:prstGeom>
              <a:blipFill>
                <a:blip r:embed="rId4"/>
                <a:stretch>
                  <a:fillRect l="-504" t="-1316" r="-504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7D15188-4BDA-8948-8C9D-1908688B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8" y="2095967"/>
            <a:ext cx="6598468" cy="307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0200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mutational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6836465" y="1484784"/>
            <a:ext cx="51626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DK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Transform the probability of mutation given a tree height into the </a:t>
            </a:r>
            <a:r>
              <a:rPr lang="en-DK" sz="2000" b="1" dirty="0"/>
              <a:t>probability of mutation conditional on the discretized tree height</a:t>
            </a:r>
            <a:r>
              <a:rPr lang="en-DK" sz="20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/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DK" sz="1400" dirty="0"/>
                  <a:t>Empirical (red) and analytical (blue) probability of mutation for</a:t>
                </a:r>
                <a:r>
                  <a:rPr lang="en-DK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and 20 discretized time intervals. The empirical values were calculated using an msprime simulation of 100 kb.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9C65913-688F-ED43-A940-B888D67AA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15" y="4389497"/>
                <a:ext cx="4680521" cy="954107"/>
              </a:xfrm>
              <a:prstGeom prst="rect">
                <a:avLst/>
              </a:prstGeom>
              <a:blipFill>
                <a:blip r:embed="rId4"/>
                <a:stretch>
                  <a:fillRect l="-270" t="-1316" r="-270" b="-52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CCCB6966-FE43-754F-809F-066580F6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844824"/>
            <a:ext cx="607504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2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DA0E25A-C209-5B49-A490-C6A04B2360EA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CA551FC-30E3-C94D-BDE8-D9D54F522EE2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FD6503B-ABE5-ED42-B091-C63A0717D076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91D624-C4DC-284D-8063-0C19E84B0622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5AFEBD2-338C-454A-9E6A-3E8B7D53515C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C81ED8-3714-7847-A6EE-9E216DFE0800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9ADDF2-F046-454D-9347-2825986F6F8C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251656C-9BA9-134D-95E2-A8B6BE8EE5F7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21C4DB4-D776-594C-A6AE-64BD8BF35CB4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FBA6376-0DED-104D-A951-0899679B2665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B4CE3F1-FADA-6F42-8FA4-CB120084D254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128A9F3-0583-6E49-B1A2-2610337F0276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AA8CDF-F003-4941-89A0-72824B8D7357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707A51-C6C7-0640-82E7-B3ED6C3C792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A2E8C17-7EC8-8145-8F13-FB4A3CC418B6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6FABA2C-7718-A340-B91F-D5246C232F8C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C67DF82-B1DA-7549-885F-F31A4EF2DD12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DAB4A5-692F-1A47-8384-23E5F8FEFAB9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360572A-9A5F-6B4C-A465-1EC146667857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FE17E1B-CE84-1045-AE4F-57D1BC7460DC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EEC8D9-DF46-DF40-9420-7054983144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F52333B-E631-814C-AFAC-1E26653DCFA4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5AC7165-7CC5-1A40-80F1-8B49D8FBBC0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4740EF6-6029-CA44-99DB-560421720B59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1D52759-0C42-D84C-8402-A5EF96BEFAE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BA26819-6F10-A244-8DC7-2E7152334E58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9A22C08-FC2A-D241-B885-8B23DE04FC5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04E4462-14D8-184F-836D-F4030AEDCBED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13801BC-9FB9-B34B-8814-25E1F39A1A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20F222D-CD2B-794E-8EB7-780CBD66361D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277EA3F-A4C8-EE4A-A1D6-2B0861D24E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161DCFA-F6FB-3D45-BFAE-E7BF0902D2E2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316AF60-C967-C047-B618-73E0BA18306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50BF677-4302-374C-98B6-96DE635568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0227CF8-5737-3E40-A1AE-8188D7B613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63FD5756-C252-4040-BA31-634FEC7DE9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C62D8D9-A1E5-E847-8C3D-B5225269DF1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59F78E5-13E7-5D40-80DF-84F14B247E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E077E5F-0518-9F42-9CD8-E991750D8C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D5B9A66-0884-044E-B057-96BC2C7F2FD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3FEC45-73C1-1C46-ABAA-CC6B6EDA376F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31E0502-BE01-724D-BA27-70EDC96162AF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3B56671A-F39D-DA4D-9E47-175F7B694E8F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3445CCE-7A7F-8848-BCB1-08D3003BD85E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AE31564-DD4A-EF49-AB54-2D1E126632F9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C6D75BA-FB03-9549-BF90-3707B784664A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0623739-B00B-FB4D-8B11-052829912EFC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0ABF3C1-579F-5143-9B37-C83D0B9B9D89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1CB759B-0D07-694F-B287-4BBFCDB96529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2BF80C9-54BD-BC4F-84CC-9B1200169F20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7450F38-1348-0A4B-AD08-20EC09722D0C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1355F7B-2A6A-CF47-9675-FCF339CD6F2D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5CC4422-0A70-0C43-998A-EBCAE3C03CA4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575169A-BF0D-1241-ABE8-F21FA4F47655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3C7888D-4BC4-404B-8674-87FAE4187316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B24B366-464D-BC4F-9B3D-35844F5319E8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F55747C-89C4-5D4E-88C8-99A5E63A3B74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75E012F-DA9B-B443-9EC8-0B8A4E0F9BAE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A9CFC2A-7DED-E642-AD3F-2034A29BCB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FA120D79-C0C9-3642-9835-AA0519F2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52A7D4D-7A9B-374B-9D58-24DCC0CC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17953F1-4CAA-9946-AFEA-DBDA66B8E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35849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</a:t>
            </a:r>
            <a:r>
              <a:rPr lang="en-DK" sz="2000" b="1" dirty="0"/>
              <a:t>optimize</a:t>
            </a:r>
            <a:r>
              <a:rPr lang="en-DK" sz="2000" dirty="0"/>
              <a:t> the likelihood on theta and rho.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C754B5-D4A1-AC41-8A90-B62B20B61698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38E2242-0BB0-9F4D-A104-1FD38424D6FD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22678FC-EBF9-A149-B106-D68F039DDC81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EEA8315-C2FD-E449-AFFD-142245D4FC9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968E8A3-CA58-A142-9853-34CCDFC6CE5D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634A7ED-36F3-E041-B30E-A849955AB282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495BD1-B1AD-DF43-8153-3C24739E4FE6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117538-E464-A042-BE71-33A75C03D82A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9721942-21C0-3B43-862D-2E0820643B58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08BF731-6AD5-5B4F-BB4A-C1DCCC2DAC5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20AE556-0FEB-294E-A32C-9E501CF0E036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F93910E-D79D-3442-AC8C-07E61E68CB7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C327D04-7776-5547-BB73-91DA5600C9EA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90A2D0-B1C5-F34B-8714-7F6B73203FA2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05EB031-090E-CB48-8C09-2D37A474830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61C42D3-7172-1643-9470-903744D06450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221D3B8-5A26-E34D-8CD5-40A433F3FDD8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EDCCAAD-CA4E-AF4C-97BA-D263C6EA3AEA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21D94151-774C-3847-AE14-A69D951E7EE9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7C9DE66-3036-914E-9246-CFCDB77A4829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3B509B0-4DF0-7D45-9B8A-A5DDB3E0BC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60940F7-83FA-D548-B711-045B04BB352C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6ED423-84C5-BA44-9DB9-2B8A6F365C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9DF159F-F104-D44D-ADE9-3D9A3BE8B17C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D15620C-EB00-CA47-A8B8-97EE751D202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B9A4F1A-4A41-5746-978F-0077841B1B27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A3F1A5E-3917-0B49-9FFA-5F39BA4588D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29D6209-8AF6-4247-9160-E55CDD91D07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18F7169-796A-E046-AEC4-9084DADCD8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55C02DC-6863-8A49-9BD0-FC18227F0355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0879D29-ABB0-E54A-9756-70C71121B8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159B9E7-7034-0C4D-A689-B8C56CC4A793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0EE0C9-2218-A946-B9E7-4A47B0EA58D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8D2835F4-10CB-6341-984B-EB7257C5E1D7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DC437E5-2F48-DA46-8F81-B910DEE78F4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7E0F4CE-5814-AF47-B355-8520034FC7EC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E041B15-01E0-C344-A290-CBA767F9885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56084CE-17CF-0649-B9B5-606F982254DB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C74AE0C-A58E-364C-BE7B-78FA7F4E289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E499FDC-EAE9-0844-9EC0-2FE48C2D57E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4533B0F-D610-6B46-B8B2-A8292A2BEA35}"/>
              </a:ext>
            </a:extLst>
          </p:cNvPr>
          <p:cNvCxnSpPr>
            <a:stCxn id="66" idx="4"/>
            <a:endCxn id="8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AA7D0B7-39A3-9341-BB40-A208DC4CF9B8}"/>
              </a:ext>
            </a:extLst>
          </p:cNvPr>
          <p:cNvCxnSpPr>
            <a:stCxn id="67" idx="4"/>
            <a:endCxn id="90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E95E915-0FB5-1B4C-9F65-2D76D3D1886A}"/>
              </a:ext>
            </a:extLst>
          </p:cNvPr>
          <p:cNvCxnSpPr>
            <a:stCxn id="68" idx="4"/>
            <a:endCxn id="92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FEB7C6B-EC61-0748-AE19-D234D1F299FC}"/>
              </a:ext>
            </a:extLst>
          </p:cNvPr>
          <p:cNvCxnSpPr>
            <a:stCxn id="74" idx="4"/>
            <a:endCxn id="94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322D212A-D188-AB48-948A-EE998219530D}"/>
              </a:ext>
            </a:extLst>
          </p:cNvPr>
          <p:cNvCxnSpPr>
            <a:stCxn id="76" idx="4"/>
            <a:endCxn id="95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AB543E5-F2C4-2C47-B332-64494C6E8DB9}"/>
              </a:ext>
            </a:extLst>
          </p:cNvPr>
          <p:cNvCxnSpPr>
            <a:stCxn id="78" idx="4"/>
            <a:endCxn id="97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729460C6-0704-1742-9DB9-856622B30C8B}"/>
              </a:ext>
            </a:extLst>
          </p:cNvPr>
          <p:cNvCxnSpPr>
            <a:stCxn id="80" idx="4"/>
            <a:endCxn id="98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64C2868A-2DDD-D34D-95F4-DA8120A0F878}"/>
              </a:ext>
            </a:extLst>
          </p:cNvPr>
          <p:cNvCxnSpPr>
            <a:stCxn id="82" idx="4"/>
            <a:endCxn id="100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5D428CA0-E324-1C45-ACF5-4768FA6F1941}"/>
              </a:ext>
            </a:extLst>
          </p:cNvPr>
          <p:cNvCxnSpPr>
            <a:stCxn id="84" idx="4"/>
            <a:endCxn id="101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D5108887-081E-CA4D-814D-B03A3E5FE032}"/>
              </a:ext>
            </a:extLst>
          </p:cNvPr>
          <p:cNvCxnSpPr>
            <a:stCxn id="86" idx="4"/>
            <a:endCxn id="103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5721AC3-AF41-9446-BBA8-A6D5097E62C3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5245559A-4DDD-124B-B574-07E1611A0849}"/>
              </a:ext>
            </a:extLst>
          </p:cNvPr>
          <p:cNvCxnSpPr>
            <a:cxnSpLocks/>
            <a:stCxn id="67" idx="6"/>
            <a:endCxn id="68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A7846EF2-7447-D34B-963C-264AE545679F}"/>
              </a:ext>
            </a:extLst>
          </p:cNvPr>
          <p:cNvCxnSpPr>
            <a:cxnSpLocks/>
            <a:stCxn id="68" idx="6"/>
            <a:endCxn id="74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A096FE9-E851-1044-896F-F487406D4812}"/>
              </a:ext>
            </a:extLst>
          </p:cNvPr>
          <p:cNvCxnSpPr>
            <a:cxnSpLocks/>
            <a:stCxn id="74" idx="6"/>
            <a:endCxn id="76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0222112-8F3D-6C4F-B343-1F1C0E9D600B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F818FEC-7B61-0B4A-8CCE-F7DB5E2426AE}"/>
              </a:ext>
            </a:extLst>
          </p:cNvPr>
          <p:cNvCxnSpPr>
            <a:cxnSpLocks/>
            <a:stCxn id="78" idx="6"/>
            <a:endCxn id="80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6647FA6-1A0B-074F-9D00-80DFE220BAA6}"/>
              </a:ext>
            </a:extLst>
          </p:cNvPr>
          <p:cNvCxnSpPr>
            <a:cxnSpLocks/>
            <a:stCxn id="80" idx="6"/>
            <a:endCxn id="82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0146AB2-CF81-2D46-9499-4F16621D3071}"/>
              </a:ext>
            </a:extLst>
          </p:cNvPr>
          <p:cNvCxnSpPr>
            <a:cxnSpLocks/>
            <a:stCxn id="82" idx="6"/>
            <a:endCxn id="84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4FC14F3-4841-CE48-9773-E3B5800F7A55}"/>
              </a:ext>
            </a:extLst>
          </p:cNvPr>
          <p:cNvCxnSpPr>
            <a:cxnSpLocks/>
            <a:stCxn id="84" idx="6"/>
            <a:endCxn id="86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4F990FD-F15F-AA4A-BEF6-1666DBCA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66F31D66-62F0-1D4C-8998-1964C9061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6ABE3FD-5FC9-1C45-B490-9896E03C9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4045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37391B-FED6-CA4C-9995-EC45FBB07702}"/>
              </a:ext>
            </a:extLst>
          </p:cNvPr>
          <p:cNvSpPr/>
          <p:nvPr/>
        </p:nvSpPr>
        <p:spPr>
          <a:xfrm>
            <a:off x="315913" y="1792661"/>
            <a:ext cx="6642595" cy="3708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We can learn about rho and theta using a </a:t>
            </a:r>
            <a:r>
              <a:rPr lang="en-DK" sz="2000" b="1" dirty="0"/>
              <a:t>HMM</a:t>
            </a:r>
            <a:r>
              <a:rPr lang="en-DK" sz="2000" dirty="0"/>
              <a:t>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Hidden states</a:t>
            </a:r>
            <a:r>
              <a:rPr lang="en-DK" sz="2000" dirty="0"/>
              <a:t>: discretized tree heights. 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Observations</a:t>
            </a:r>
            <a:r>
              <a:rPr lang="en-DK" sz="2000" dirty="0"/>
              <a:t>: mutations.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Transition</a:t>
            </a:r>
            <a:r>
              <a:rPr lang="en-DK" sz="2000" dirty="0"/>
              <a:t>: discretized transition probability matrix.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Emission</a:t>
            </a:r>
            <a:r>
              <a:rPr lang="en-DK" sz="2000" dirty="0"/>
              <a:t>: discretized probabilities of mutation.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/>
              <a:t>Initial probabilities</a:t>
            </a:r>
            <a:r>
              <a:rPr lang="en-DK" sz="2000" dirty="0"/>
              <a:t>: equal.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Use a forward algorithm to </a:t>
            </a:r>
            <a:r>
              <a:rPr lang="en-DK" sz="2000" b="1" dirty="0"/>
              <a:t>optimize</a:t>
            </a:r>
            <a:r>
              <a:rPr lang="en-DK" sz="2000" dirty="0"/>
              <a:t> the likelihood on theta and rho.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Obtain probabilities per state using a </a:t>
            </a:r>
            <a:r>
              <a:rPr lang="en-DK" sz="2000" b="1" dirty="0"/>
              <a:t>forward-backward algorithm</a:t>
            </a:r>
            <a:r>
              <a:rPr lang="en-DK" sz="2000" dirty="0"/>
              <a:t> on the optimized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756E4B-BF19-CA47-B75C-265A2B39904C}"/>
              </a:ext>
            </a:extLst>
          </p:cNvPr>
          <p:cNvSpPr/>
          <p:nvPr/>
        </p:nvSpPr>
        <p:spPr bwMode="auto">
          <a:xfrm>
            <a:off x="760658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D05E61-EDF4-D748-A42D-FFCD0E2B4A4C}"/>
              </a:ext>
            </a:extLst>
          </p:cNvPr>
          <p:cNvSpPr/>
          <p:nvPr/>
        </p:nvSpPr>
        <p:spPr bwMode="auto">
          <a:xfrm>
            <a:off x="803862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B1CF77B-6FDC-024B-B88D-EDA9D5ADAFF3}"/>
              </a:ext>
            </a:extLst>
          </p:cNvPr>
          <p:cNvSpPr/>
          <p:nvPr/>
        </p:nvSpPr>
        <p:spPr bwMode="auto">
          <a:xfrm>
            <a:off x="847067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146C43-8CA3-8045-9F57-4FDED174D35F}"/>
              </a:ext>
            </a:extLst>
          </p:cNvPr>
          <p:cNvSpPr/>
          <p:nvPr/>
        </p:nvSpPr>
        <p:spPr bwMode="auto">
          <a:xfrm>
            <a:off x="8902724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5FD693-1202-0A46-B872-94E0D20247B4}"/>
              </a:ext>
            </a:extLst>
          </p:cNvPr>
          <p:cNvSpPr/>
          <p:nvPr/>
        </p:nvSpPr>
        <p:spPr bwMode="auto">
          <a:xfrm>
            <a:off x="9334772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8BA9E9-C005-AA47-8307-E8A66C6B7796}"/>
              </a:ext>
            </a:extLst>
          </p:cNvPr>
          <p:cNvSpPr/>
          <p:nvPr/>
        </p:nvSpPr>
        <p:spPr bwMode="auto">
          <a:xfrm>
            <a:off x="976682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0BEEFE-C386-1041-9568-964EBDEBD015}"/>
              </a:ext>
            </a:extLst>
          </p:cNvPr>
          <p:cNvSpPr/>
          <p:nvPr/>
        </p:nvSpPr>
        <p:spPr bwMode="auto">
          <a:xfrm>
            <a:off x="1019886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68EA09-EB78-2B48-9CC2-1DABF1FBA741}"/>
              </a:ext>
            </a:extLst>
          </p:cNvPr>
          <p:cNvSpPr/>
          <p:nvPr/>
        </p:nvSpPr>
        <p:spPr bwMode="auto">
          <a:xfrm>
            <a:off x="10630916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88D44F-1B9D-1E45-A73E-54F9DAF79BC5}"/>
              </a:ext>
            </a:extLst>
          </p:cNvPr>
          <p:cNvSpPr/>
          <p:nvPr/>
        </p:nvSpPr>
        <p:spPr bwMode="auto">
          <a:xfrm>
            <a:off x="11060540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34736A-919A-9940-B449-53DCE1641B80}"/>
              </a:ext>
            </a:extLst>
          </p:cNvPr>
          <p:cNvSpPr/>
          <p:nvPr/>
        </p:nvSpPr>
        <p:spPr bwMode="auto">
          <a:xfrm>
            <a:off x="11492588" y="191683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3492A5-3F26-9342-83D4-B79DC97C2B8A}"/>
              </a:ext>
            </a:extLst>
          </p:cNvPr>
          <p:cNvSpPr/>
          <p:nvPr/>
        </p:nvSpPr>
        <p:spPr bwMode="auto">
          <a:xfrm>
            <a:off x="760658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7A57BC-06A2-324C-92A4-80FD71DD991A}"/>
              </a:ext>
            </a:extLst>
          </p:cNvPr>
          <p:cNvSpPr/>
          <p:nvPr/>
        </p:nvSpPr>
        <p:spPr bwMode="auto">
          <a:xfrm>
            <a:off x="803862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F55BC-BFAB-6F4A-9C39-52F7E111D90F}"/>
              </a:ext>
            </a:extLst>
          </p:cNvPr>
          <p:cNvSpPr/>
          <p:nvPr/>
        </p:nvSpPr>
        <p:spPr bwMode="auto">
          <a:xfrm>
            <a:off x="847067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8E4D1B8-9B86-404D-A43D-62AD02D69ADA}"/>
              </a:ext>
            </a:extLst>
          </p:cNvPr>
          <p:cNvSpPr/>
          <p:nvPr/>
        </p:nvSpPr>
        <p:spPr bwMode="auto">
          <a:xfrm>
            <a:off x="8902724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906CEA9-8003-2543-8D58-FAA4FC434EA5}"/>
              </a:ext>
            </a:extLst>
          </p:cNvPr>
          <p:cNvSpPr/>
          <p:nvPr/>
        </p:nvSpPr>
        <p:spPr bwMode="auto">
          <a:xfrm>
            <a:off x="9334772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8663E7A-F21E-C549-BD7F-97F9BD75AC48}"/>
              </a:ext>
            </a:extLst>
          </p:cNvPr>
          <p:cNvSpPr/>
          <p:nvPr/>
        </p:nvSpPr>
        <p:spPr bwMode="auto">
          <a:xfrm>
            <a:off x="9766820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0A6F07D-BEA7-904A-9DFE-1A2C0D6D61FE}"/>
              </a:ext>
            </a:extLst>
          </p:cNvPr>
          <p:cNvSpPr/>
          <p:nvPr/>
        </p:nvSpPr>
        <p:spPr bwMode="auto">
          <a:xfrm>
            <a:off x="10198868" y="2564904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134F51-5D48-574B-9C5B-A3FC9B7BCC31}"/>
              </a:ext>
            </a:extLst>
          </p:cNvPr>
          <p:cNvSpPr/>
          <p:nvPr/>
        </p:nvSpPr>
        <p:spPr bwMode="auto">
          <a:xfrm>
            <a:off x="10630916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C7696A-7400-0147-92F3-A53A1372CB4F}"/>
              </a:ext>
            </a:extLst>
          </p:cNvPr>
          <p:cNvSpPr/>
          <p:nvPr/>
        </p:nvSpPr>
        <p:spPr bwMode="auto">
          <a:xfrm>
            <a:off x="11060540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01511A-70E7-6C4E-B29F-13C74FCA4901}"/>
              </a:ext>
            </a:extLst>
          </p:cNvPr>
          <p:cNvSpPr/>
          <p:nvPr/>
        </p:nvSpPr>
        <p:spPr bwMode="auto">
          <a:xfrm>
            <a:off x="11492588" y="2564904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AE166-345A-3C4E-AE03-9EA27ED331E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88096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B4981A-74B7-A040-9831-3DDE4D86C9E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7630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C6664E-DE1D-8644-BFB1-6D76915D408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134748" y="1309132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0BB0670-6BE8-9340-9981-0AD12C057CDD}"/>
              </a:ext>
            </a:extLst>
          </p:cNvPr>
          <p:cNvCxnSpPr>
            <a:cxnSpLocks/>
          </p:cNvCxnSpPr>
          <p:nvPr/>
        </p:nvCxnSpPr>
        <p:spPr bwMode="auto">
          <a:xfrm flipV="1">
            <a:off x="8064282" y="1309132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A9A858-691D-CC43-A737-B502A4AF6C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591074" y="1312878"/>
            <a:ext cx="8228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29C25A-6D26-EA46-9C45-A774B247DF2A}"/>
              </a:ext>
            </a:extLst>
          </p:cNvPr>
          <p:cNvCxnSpPr>
            <a:cxnSpLocks/>
          </p:cNvCxnSpPr>
          <p:nvPr/>
        </p:nvCxnSpPr>
        <p:spPr bwMode="auto">
          <a:xfrm flipV="1">
            <a:off x="8520608" y="1312878"/>
            <a:ext cx="70466" cy="46368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83F912-0B5C-C941-ABB9-6D2B2C84C1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037726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D31189-5340-F94A-89E8-1BF07273DA92}"/>
              </a:ext>
            </a:extLst>
          </p:cNvPr>
          <p:cNvCxnSpPr>
            <a:cxnSpLocks/>
          </p:cNvCxnSpPr>
          <p:nvPr/>
        </p:nvCxnSpPr>
        <p:spPr bwMode="auto">
          <a:xfrm flipV="1">
            <a:off x="8967260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0207D51-1367-9B4C-8ECB-B903742141F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3745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04BED6-7FB4-0D48-A9EF-AE5BC0B546F1}"/>
              </a:ext>
            </a:extLst>
          </p:cNvPr>
          <p:cNvCxnSpPr>
            <a:cxnSpLocks/>
          </p:cNvCxnSpPr>
          <p:nvPr/>
        </p:nvCxnSpPr>
        <p:spPr bwMode="auto">
          <a:xfrm flipV="1">
            <a:off x="936698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AF5838E-222A-A645-A859-52F4DEC95E2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869609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375EC6A-819D-A144-8DF4-3733C1BEED9D}"/>
              </a:ext>
            </a:extLst>
          </p:cNvPr>
          <p:cNvCxnSpPr>
            <a:cxnSpLocks/>
          </p:cNvCxnSpPr>
          <p:nvPr/>
        </p:nvCxnSpPr>
        <p:spPr bwMode="auto">
          <a:xfrm flipV="1">
            <a:off x="9799143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9C8221E-037C-7A48-BC79-BC4B3DEC9E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95621" y="1553046"/>
            <a:ext cx="8228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FB1B510-665C-0046-B9CB-260231E999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0225155" y="1553046"/>
            <a:ext cx="70466" cy="22351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A648AFC-BDF3-1E45-9C3D-B4823824AF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720149" y="908720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71D588B-5C0B-734C-AE64-F46D77D8C2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667567" y="908720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55D711-A165-C946-B26A-86E41B716E1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166101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2744D0-31EE-8947-A34C-068D6D9474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13519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AA7F2D-3CEF-1847-95F3-D5FCCB40EBD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1580552" y="922216"/>
            <a:ext cx="100170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C5645D-A14C-D044-949B-44895C9C8F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7970" y="922216"/>
            <a:ext cx="56192" cy="876795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>
                <a:alpha val="3098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05F6C7B-A908-DF4F-9C37-D582863FB1E7}"/>
              </a:ext>
            </a:extLst>
          </p:cNvPr>
          <p:cNvCxnSpPr>
            <a:stCxn id="5" idx="4"/>
            <a:endCxn id="28" idx="0"/>
          </p:cNvCxnSpPr>
          <p:nvPr/>
        </p:nvCxnSpPr>
        <p:spPr bwMode="auto">
          <a:xfrm>
            <a:off x="771459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AF408-5940-B142-9810-757B85505E6B}"/>
              </a:ext>
            </a:extLst>
          </p:cNvPr>
          <p:cNvCxnSpPr>
            <a:stCxn id="19" idx="4"/>
            <a:endCxn id="29" idx="0"/>
          </p:cNvCxnSpPr>
          <p:nvPr/>
        </p:nvCxnSpPr>
        <p:spPr bwMode="auto">
          <a:xfrm>
            <a:off x="814664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AD156DE-22BE-6741-B460-5AC197BBA87B}"/>
              </a:ext>
            </a:extLst>
          </p:cNvPr>
          <p:cNvCxnSpPr>
            <a:stCxn id="20" idx="4"/>
            <a:endCxn id="30" idx="0"/>
          </p:cNvCxnSpPr>
          <p:nvPr/>
        </p:nvCxnSpPr>
        <p:spPr bwMode="auto">
          <a:xfrm>
            <a:off x="857868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882277D-AC33-9F4F-B455-7874258E0AC5}"/>
              </a:ext>
            </a:extLst>
          </p:cNvPr>
          <p:cNvCxnSpPr>
            <a:stCxn id="21" idx="4"/>
            <a:endCxn id="31" idx="0"/>
          </p:cNvCxnSpPr>
          <p:nvPr/>
        </p:nvCxnSpPr>
        <p:spPr bwMode="auto">
          <a:xfrm>
            <a:off x="9010736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3560A0-D850-1D4E-B5CD-988060890B4B}"/>
              </a:ext>
            </a:extLst>
          </p:cNvPr>
          <p:cNvCxnSpPr>
            <a:stCxn id="22" idx="4"/>
            <a:endCxn id="32" idx="0"/>
          </p:cNvCxnSpPr>
          <p:nvPr/>
        </p:nvCxnSpPr>
        <p:spPr bwMode="auto">
          <a:xfrm>
            <a:off x="9442784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313BCBB-4F91-394A-A0E7-22CF22322A5A}"/>
              </a:ext>
            </a:extLst>
          </p:cNvPr>
          <p:cNvCxnSpPr>
            <a:stCxn id="23" idx="4"/>
            <a:endCxn id="33" idx="0"/>
          </p:cNvCxnSpPr>
          <p:nvPr/>
        </p:nvCxnSpPr>
        <p:spPr bwMode="auto">
          <a:xfrm>
            <a:off x="987483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9442DD2-4C4A-AB4B-8A93-754123CB69A9}"/>
              </a:ext>
            </a:extLst>
          </p:cNvPr>
          <p:cNvCxnSpPr>
            <a:stCxn id="24" idx="4"/>
            <a:endCxn id="34" idx="0"/>
          </p:cNvCxnSpPr>
          <p:nvPr/>
        </p:nvCxnSpPr>
        <p:spPr bwMode="auto">
          <a:xfrm>
            <a:off x="1030688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9AF845F-FF45-B84B-A65A-C671E18CC739}"/>
              </a:ext>
            </a:extLst>
          </p:cNvPr>
          <p:cNvCxnSpPr>
            <a:stCxn id="25" idx="4"/>
            <a:endCxn id="35" idx="0"/>
          </p:cNvCxnSpPr>
          <p:nvPr/>
        </p:nvCxnSpPr>
        <p:spPr bwMode="auto">
          <a:xfrm>
            <a:off x="10738928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137F18-262A-7D4A-AE7F-A0199DD06AFA}"/>
              </a:ext>
            </a:extLst>
          </p:cNvPr>
          <p:cNvCxnSpPr>
            <a:stCxn id="26" idx="4"/>
            <a:endCxn id="36" idx="0"/>
          </p:cNvCxnSpPr>
          <p:nvPr/>
        </p:nvCxnSpPr>
        <p:spPr bwMode="auto">
          <a:xfrm>
            <a:off x="11168552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E8C2C9A-BAD9-2E4B-9EE8-53FDB079BBB8}"/>
              </a:ext>
            </a:extLst>
          </p:cNvPr>
          <p:cNvCxnSpPr>
            <a:stCxn id="27" idx="4"/>
            <a:endCxn id="37" idx="0"/>
          </p:cNvCxnSpPr>
          <p:nvPr/>
        </p:nvCxnSpPr>
        <p:spPr bwMode="auto">
          <a:xfrm>
            <a:off x="11600600" y="2132856"/>
            <a:ext cx="0" cy="432048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55EE1A2-89CC-F844-AC8F-37922C2E14A8}"/>
              </a:ext>
            </a:extLst>
          </p:cNvPr>
          <p:cNvCxnSpPr>
            <a:cxnSpLocks/>
            <a:stCxn id="5" idx="6"/>
            <a:endCxn id="19" idx="2"/>
          </p:cNvCxnSpPr>
          <p:nvPr/>
        </p:nvCxnSpPr>
        <p:spPr bwMode="auto">
          <a:xfrm>
            <a:off x="782260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B9B97D7-443A-4148-A9C6-F8C96C68D8A5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 bwMode="auto">
          <a:xfrm>
            <a:off x="825465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6631C0C-B8EA-1C49-A5A7-CEB1DD53405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 bwMode="auto">
          <a:xfrm>
            <a:off x="8686700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7B1F4B3-48CE-1D45-B52E-99A45D4F72B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 bwMode="auto">
          <a:xfrm>
            <a:off x="9118748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AF7AD2D-1440-F140-96A9-EFFF848C4D5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 bwMode="auto">
          <a:xfrm>
            <a:off x="9550796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CB13D2-A627-A041-8259-06A239F01CDE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 bwMode="auto">
          <a:xfrm>
            <a:off x="998284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365EC30-E861-5348-A5EF-DA5D8E993225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 bwMode="auto">
          <a:xfrm>
            <a:off x="10414892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029347A-E307-1C45-937D-1549DCFAF105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 bwMode="auto">
          <a:xfrm>
            <a:off x="10846940" y="2024844"/>
            <a:ext cx="213600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010226A-62F5-3A43-A8BB-3127C21BD041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 bwMode="auto">
          <a:xfrm>
            <a:off x="11276564" y="2024844"/>
            <a:ext cx="216024" cy="0"/>
          </a:xfrm>
          <a:prstGeom prst="straightConnector1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/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609C7FD-004D-1045-998A-CE67497EE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032" y="1096931"/>
                <a:ext cx="625556" cy="233910"/>
              </a:xfrm>
              <a:prstGeom prst="rect">
                <a:avLst/>
              </a:prstGeom>
              <a:blipFill>
                <a:blip r:embed="rId4"/>
                <a:stretch>
                  <a:fillRect l="-12000" r="-10000" b="-47368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/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76C967D-B5B9-D243-B2B8-138E111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274" y="891876"/>
                <a:ext cx="630301" cy="233910"/>
              </a:xfrm>
              <a:prstGeom prst="rect">
                <a:avLst/>
              </a:prstGeom>
              <a:blipFill>
                <a:blip r:embed="rId5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/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77783AB-5558-4F4A-BC4E-DE9736F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017" y="486368"/>
                <a:ext cx="630301" cy="233910"/>
              </a:xfrm>
              <a:prstGeom prst="rect">
                <a:avLst/>
              </a:prstGeom>
              <a:blipFill>
                <a:blip r:embed="rId6"/>
                <a:stretch>
                  <a:fillRect l="-9804" r="-9804" b="-4210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DD5E45-7B22-6A42-98F5-6FB5DB5A8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548" y="3167711"/>
            <a:ext cx="4760528" cy="27927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479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4C8C1-98EF-AF44-A648-86A94C78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852" y="1268760"/>
            <a:ext cx="9994348" cy="49824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44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Hidden Markov model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BA9D927-CE1C-8B49-930C-A73A5398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84" y="1412776"/>
            <a:ext cx="9622804" cy="481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361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DDC3E14D-6215-FB4F-B48B-99251C40FEAE}"/>
              </a:ext>
            </a:extLst>
          </p:cNvPr>
          <p:cNvSpPr/>
          <p:nvPr/>
        </p:nvSpPr>
        <p:spPr>
          <a:xfrm>
            <a:off x="253252" y="2204805"/>
            <a:ext cx="46114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Moving towards ILS: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Mailund (2011).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Survey the state space.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Simplify the state space using symmetry.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1800" dirty="0"/>
              <a:t>Add independent Ne, rho, theta.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52465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331D8F-B7CD-2449-8980-73C391C15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540" y="2470357"/>
            <a:ext cx="2947842" cy="294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39D459-F030-5248-815D-AECF2EF313BA}"/>
              </a:ext>
            </a:extLst>
          </p:cNvPr>
          <p:cNvSpPr txBox="1"/>
          <p:nvPr/>
        </p:nvSpPr>
        <p:spPr>
          <a:xfrm>
            <a:off x="1078442" y="1858319"/>
            <a:ext cx="380039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n=2, 15 states, </a:t>
            </a:r>
            <a:r>
              <a:rPr lang="en-DK" sz="2000" dirty="0"/>
              <a:t>225 (44) transitions</a:t>
            </a:r>
            <a:endParaRPr lang="en-DK" sz="20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898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Next step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113E9A-9A44-1F44-A8D4-D6111E56B538}"/>
              </a:ext>
            </a:extLst>
          </p:cNvPr>
          <p:cNvCxnSpPr/>
          <p:nvPr/>
        </p:nvCxnSpPr>
        <p:spPr bwMode="auto">
          <a:xfrm flipH="1">
            <a:off x="6910083" y="4219307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B21A17-E928-7A48-8FE2-0D5DD7528969}"/>
              </a:ext>
            </a:extLst>
          </p:cNvPr>
          <p:cNvCxnSpPr>
            <a:cxnSpLocks/>
          </p:cNvCxnSpPr>
          <p:nvPr/>
        </p:nvCxnSpPr>
        <p:spPr bwMode="auto">
          <a:xfrm>
            <a:off x="7457327" y="4199701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B6FF20-EA37-0A4F-BE28-2209B2BDA198}"/>
              </a:ext>
            </a:extLst>
          </p:cNvPr>
          <p:cNvCxnSpPr>
            <a:cxnSpLocks/>
          </p:cNvCxnSpPr>
          <p:nvPr/>
        </p:nvCxnSpPr>
        <p:spPr bwMode="auto">
          <a:xfrm>
            <a:off x="8764272" y="4219307"/>
            <a:ext cx="541623" cy="122271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B07B19-749D-0440-82D5-DF44293086C2}"/>
              </a:ext>
            </a:extLst>
          </p:cNvPr>
          <p:cNvCxnSpPr>
            <a:cxnSpLocks/>
          </p:cNvCxnSpPr>
          <p:nvPr/>
        </p:nvCxnSpPr>
        <p:spPr bwMode="auto">
          <a:xfrm>
            <a:off x="8771712" y="2060848"/>
            <a:ext cx="1499164" cy="3384375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3CB867-8CEB-4A48-9C2B-93ED50EA25A1}"/>
              </a:ext>
            </a:extLst>
          </p:cNvPr>
          <p:cNvCxnSpPr>
            <a:cxnSpLocks/>
          </p:cNvCxnSpPr>
          <p:nvPr/>
        </p:nvCxnSpPr>
        <p:spPr bwMode="auto">
          <a:xfrm>
            <a:off x="8764272" y="2052470"/>
            <a:ext cx="0" cy="215845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5E31EA-E54E-4941-BBDA-4522A526F460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2263378"/>
            <a:ext cx="1409450" cy="3181847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E078DE-4C2E-7E43-948F-AB85BDBD6CF6}"/>
              </a:ext>
            </a:extLst>
          </p:cNvPr>
          <p:cNvCxnSpPr>
            <a:cxnSpLocks/>
          </p:cNvCxnSpPr>
          <p:nvPr/>
        </p:nvCxnSpPr>
        <p:spPr bwMode="auto">
          <a:xfrm>
            <a:off x="10085562" y="1196752"/>
            <a:ext cx="0" cy="108012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257BEF-BA0D-3442-8787-828BE5D1808D}"/>
              </a:ext>
            </a:extLst>
          </p:cNvPr>
          <p:cNvCxnSpPr/>
          <p:nvPr/>
        </p:nvCxnSpPr>
        <p:spPr bwMode="auto">
          <a:xfrm flipH="1">
            <a:off x="5518348" y="4236880"/>
            <a:ext cx="546235" cy="118350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9FF822-08A7-1D42-9DE3-CC1DE15B2B62}"/>
              </a:ext>
            </a:extLst>
          </p:cNvPr>
          <p:cNvCxnSpPr>
            <a:cxnSpLocks/>
          </p:cNvCxnSpPr>
          <p:nvPr/>
        </p:nvCxnSpPr>
        <p:spPr bwMode="auto">
          <a:xfrm>
            <a:off x="6054734" y="1196752"/>
            <a:ext cx="0" cy="3040128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1718B4-B2CF-174A-8D80-3D3CD092105A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4219971"/>
            <a:ext cx="3260711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2B34A3-0AA3-6241-9CC6-4615C9BC78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1465" y="2060848"/>
            <a:ext cx="4238845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4" name="TextBox 353">
            <a:extLst>
              <a:ext uri="{FF2B5EF4-FFF2-40B4-BE49-F238E27FC236}">
                <a16:creationId xmlns:a16="http://schemas.microsoft.com/office/drawing/2014/main" id="{F2CBA610-395D-0A47-B0D1-704DF961BF84}"/>
              </a:ext>
            </a:extLst>
          </p:cNvPr>
          <p:cNvSpPr txBox="1"/>
          <p:nvPr/>
        </p:nvSpPr>
        <p:spPr>
          <a:xfrm>
            <a:off x="7822604" y="1332021"/>
            <a:ext cx="47448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??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C5A73B-BD14-984E-92B2-DDD55481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193" y="2327714"/>
            <a:ext cx="2541392" cy="1584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02B806-D5E2-7A41-96C4-E409ACFA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2567" y="4365104"/>
            <a:ext cx="599942" cy="8752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06E15B-1EA1-5843-B1C4-7B007753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2797" y="4365104"/>
            <a:ext cx="606402" cy="8846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522D92-D912-C245-AEF2-E07CC5F21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7" y="3423443"/>
            <a:ext cx="599942" cy="875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BA8C6A-68FA-3F44-9593-13377F08C0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7797"/>
          <a:stretch/>
        </p:blipFill>
        <p:spPr>
          <a:xfrm>
            <a:off x="10582973" y="5517232"/>
            <a:ext cx="599942" cy="4568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891AFA-5823-5A4B-B6AC-E8DC6A5C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97"/>
          <a:stretch/>
        </p:blipFill>
        <p:spPr>
          <a:xfrm>
            <a:off x="8330209" y="5554588"/>
            <a:ext cx="599942" cy="456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987183B-29B5-7F43-8455-A7DD9CD2F4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533"/>
          <a:stretch/>
        </p:blipFill>
        <p:spPr>
          <a:xfrm>
            <a:off x="5934040" y="5536510"/>
            <a:ext cx="606402" cy="4376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8FF7C1-28BA-1F40-9BB1-C8A07860EEC1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9728" y="5426024"/>
            <a:ext cx="6431308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accent2">
                <a:lumMod val="20000"/>
                <a:lumOff val="8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041DC5-7083-5941-8066-C44A2B2E4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87" y="2492896"/>
            <a:ext cx="3177845" cy="31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803912-D5AB-0B4F-974B-AB50A4B11860}"/>
              </a:ext>
            </a:extLst>
          </p:cNvPr>
          <p:cNvSpPr txBox="1"/>
          <p:nvPr/>
        </p:nvSpPr>
        <p:spPr>
          <a:xfrm>
            <a:off x="1078442" y="1858319"/>
            <a:ext cx="3800399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000" dirty="0">
                <a:latin typeface="+mn-lt"/>
              </a:rPr>
              <a:t>n=2, 15 states, </a:t>
            </a:r>
            <a:r>
              <a:rPr lang="en-DK" sz="2000" dirty="0"/>
              <a:t>225 (44) transitions</a:t>
            </a:r>
            <a:endParaRPr lang="en-DK" sz="20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72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Outline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B8617D14-0053-4D4D-8F69-23EB257CDC4B}"/>
              </a:ext>
            </a:extLst>
          </p:cNvPr>
          <p:cNvSpPr txBox="1">
            <a:spLocks/>
          </p:cNvSpPr>
          <p:nvPr/>
        </p:nvSpPr>
        <p:spPr>
          <a:xfrm>
            <a:off x="549796" y="1628800"/>
            <a:ext cx="11556000" cy="324036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1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The coalescent with recombination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The state-space model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Time discretization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An HMM for rho and theta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3600" b="0" kern="0" cap="none" dirty="0"/>
              <a:t>Moving towards ILS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GB" sz="3600" b="0" kern="0" cap="non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0208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A8E618-5DD8-3642-A4A4-B74635A8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6" y="1215989"/>
            <a:ext cx="11855052" cy="444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34A4C-21B8-D349-A63F-55D08250CA8F}"/>
              </a:ext>
            </a:extLst>
          </p:cNvPr>
          <p:cNvSpPr txBox="1"/>
          <p:nvPr/>
        </p:nvSpPr>
        <p:spPr>
          <a:xfrm>
            <a:off x="1072812" y="322728"/>
            <a:ext cx="1004319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n=3		203 states	   </a:t>
            </a:r>
            <a:r>
              <a:rPr lang="en-DK" sz="3600" dirty="0"/>
              <a:t>41,209 (1,118) transitions</a:t>
            </a:r>
            <a:endParaRPr lang="en-DK" sz="3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3253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208">
            <a:extLst>
              <a:ext uri="{FF2B5EF4-FFF2-40B4-BE49-F238E27FC236}">
                <a16:creationId xmlns:a16="http://schemas.microsoft.com/office/drawing/2014/main" id="{45583BD7-BBA0-4B4B-AC84-C5C9861959BA}"/>
              </a:ext>
            </a:extLst>
          </p:cNvPr>
          <p:cNvSpPr txBox="1"/>
          <p:nvPr/>
        </p:nvSpPr>
        <p:spPr>
          <a:xfrm>
            <a:off x="1072812" y="322728"/>
            <a:ext cx="10043199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3600" dirty="0">
                <a:latin typeface="+mn-lt"/>
              </a:rPr>
              <a:t>n=3		203 states	   </a:t>
            </a:r>
            <a:r>
              <a:rPr lang="en-DK" sz="3600" dirty="0"/>
              <a:t>41,209 (1,118) transitions</a:t>
            </a:r>
            <a:endParaRPr lang="en-DK" sz="36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00A431-ED6F-E743-956A-3EB0353BA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169368"/>
            <a:ext cx="4839606" cy="483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D85E438-6513-824D-BD31-9752422C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62" y="1169368"/>
            <a:ext cx="4968552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487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09B66D9-9FF0-994E-AF78-DFD671018187}"/>
              </a:ext>
            </a:extLst>
          </p:cNvPr>
          <p:cNvSpPr/>
          <p:nvPr/>
        </p:nvSpPr>
        <p:spPr bwMode="auto">
          <a:xfrm>
            <a:off x="909836" y="1002970"/>
            <a:ext cx="936104" cy="121774"/>
          </a:xfrm>
          <a:prstGeom prst="rect">
            <a:avLst/>
          </a:prstGeom>
          <a:solidFill>
            <a:schemeClr val="bg1"/>
          </a:solidFill>
          <a:ln w="1778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90903-3A6C-BD44-BEFA-51855EE395D6}"/>
              </a:ext>
            </a:extLst>
          </p:cNvPr>
          <p:cNvSpPr txBox="1"/>
          <p:nvPr/>
        </p:nvSpPr>
        <p:spPr>
          <a:xfrm>
            <a:off x="503746" y="332656"/>
            <a:ext cx="11181331" cy="526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3600" dirty="0">
                <a:latin typeface="+mn-lt"/>
              </a:rPr>
              <a:t>n=4      </a:t>
            </a:r>
            <a:r>
              <a:rPr lang="en-DK" sz="3600" dirty="0"/>
              <a:t>4,140</a:t>
            </a:r>
            <a:r>
              <a:rPr lang="en-DK" sz="3600" dirty="0">
                <a:latin typeface="+mn-lt"/>
              </a:rPr>
              <a:t> states       </a:t>
            </a:r>
            <a:r>
              <a:rPr lang="en-DK" sz="3600" dirty="0"/>
              <a:t>17,131,321 (35,446) transitions</a:t>
            </a:r>
            <a:endParaRPr lang="en-DK" sz="3600" dirty="0">
              <a:latin typeface="+mn-l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8662D8-EBCB-214F-81CB-CF744D83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116" y="1082888"/>
            <a:ext cx="5085184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064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DACB304-7E30-A944-8683-52566DFCFE77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</a:t>
            </a:r>
            <a:r>
              <a:rPr lang="en-DK" sz="2000" b="1" dirty="0">
                <a:latin typeface="+mn-lt"/>
              </a:rPr>
              <a:t>different coalescent times </a:t>
            </a:r>
            <a:r>
              <a:rPr lang="en-DK" sz="2000" dirty="0">
                <a:latin typeface="+mn-lt"/>
              </a:rPr>
              <a:t>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Mutations</a:t>
            </a:r>
            <a:r>
              <a:rPr lang="en-DK" sz="2000" dirty="0">
                <a:latin typeface="+mn-lt"/>
              </a:rPr>
              <a:t>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</a:t>
            </a:r>
            <a:r>
              <a:rPr lang="en-DK" sz="2000" b="1" dirty="0">
                <a:latin typeface="+mn-lt"/>
              </a:rPr>
              <a:t>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565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The coalescent with recombination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66C37A-292C-6640-AEE3-F05BD4895BF1}"/>
              </a:ext>
            </a:extLst>
          </p:cNvPr>
          <p:cNvCxnSpPr/>
          <p:nvPr/>
        </p:nvCxnSpPr>
        <p:spPr bwMode="auto">
          <a:xfrm>
            <a:off x="762822" y="3211758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FFDC74-BC58-004F-8649-53A7BAF1FD02}"/>
              </a:ext>
            </a:extLst>
          </p:cNvPr>
          <p:cNvCxnSpPr/>
          <p:nvPr/>
        </p:nvCxnSpPr>
        <p:spPr bwMode="auto">
          <a:xfrm>
            <a:off x="1385676" y="2779710"/>
            <a:ext cx="1944216" cy="0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A1A95-248D-7B44-B7D8-C996CB5C8EBE}"/>
              </a:ext>
            </a:extLst>
          </p:cNvPr>
          <p:cNvSpPr/>
          <p:nvPr/>
        </p:nvSpPr>
        <p:spPr bwMode="auto">
          <a:xfrm flipH="1" flipV="1">
            <a:off x="1842942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AD4EFA-422B-9445-97F6-574E26707C92}"/>
              </a:ext>
            </a:extLst>
          </p:cNvPr>
          <p:cNvSpPr/>
          <p:nvPr/>
        </p:nvSpPr>
        <p:spPr bwMode="auto">
          <a:xfrm flipH="1" flipV="1">
            <a:off x="1220088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8E4B6C-576C-0544-BB71-16C4F6A3050B}"/>
              </a:ext>
            </a:extLst>
          </p:cNvPr>
          <p:cNvSpPr/>
          <p:nvPr/>
        </p:nvSpPr>
        <p:spPr bwMode="auto">
          <a:xfrm flipH="1" flipV="1">
            <a:off x="2084184" y="3127465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5D15F8D-21A7-BF48-8C28-0343E4A07C1B}"/>
              </a:ext>
            </a:extLst>
          </p:cNvPr>
          <p:cNvSpPr/>
          <p:nvPr/>
        </p:nvSpPr>
        <p:spPr bwMode="auto">
          <a:xfrm flipH="1" flipV="1">
            <a:off x="2707038" y="2695417"/>
            <a:ext cx="168586" cy="168586"/>
          </a:xfrm>
          <a:prstGeom prst="ellipse">
            <a:avLst/>
          </a:prstGeom>
          <a:solidFill>
            <a:schemeClr val="tx1"/>
          </a:solidFill>
          <a:ln w="1778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11D769-A601-DC40-AE08-25D94D9227BF}"/>
              </a:ext>
            </a:extLst>
          </p:cNvPr>
          <p:cNvCxnSpPr>
            <a:cxnSpLocks/>
            <a:stCxn id="10" idx="4"/>
          </p:cNvCxnSpPr>
          <p:nvPr/>
        </p:nvCxnSpPr>
        <p:spPr bwMode="auto">
          <a:xfrm flipV="1">
            <a:off x="1304381" y="1567859"/>
            <a:ext cx="325535" cy="1559606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AE6CC6-0073-E349-8174-D934287CA778}"/>
              </a:ext>
            </a:extLst>
          </p:cNvPr>
          <p:cNvCxnSpPr>
            <a:cxnSpLocks/>
            <a:stCxn id="9" idx="4"/>
          </p:cNvCxnSpPr>
          <p:nvPr/>
        </p:nvCxnSpPr>
        <p:spPr bwMode="auto">
          <a:xfrm flipH="1" flipV="1">
            <a:off x="1629916" y="1567859"/>
            <a:ext cx="297319" cy="1127558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1065E-3C18-9049-A7FA-4DED6C022AD0}"/>
              </a:ext>
            </a:extLst>
          </p:cNvPr>
          <p:cNvCxnSpPr>
            <a:cxnSpLocks/>
            <a:stCxn id="11" idx="4"/>
          </p:cNvCxnSpPr>
          <p:nvPr/>
        </p:nvCxnSpPr>
        <p:spPr bwMode="auto">
          <a:xfrm flipV="1">
            <a:off x="2168477" y="2474102"/>
            <a:ext cx="284975" cy="653363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FD7F0-352A-854A-B26E-E42301D9E2EA}"/>
              </a:ext>
            </a:extLst>
          </p:cNvPr>
          <p:cNvCxnSpPr>
            <a:cxnSpLocks/>
            <a:stCxn id="12" idx="5"/>
          </p:cNvCxnSpPr>
          <p:nvPr/>
        </p:nvCxnSpPr>
        <p:spPr bwMode="auto">
          <a:xfrm flipH="1" flipV="1">
            <a:off x="2453452" y="2474102"/>
            <a:ext cx="278275" cy="246004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D12F2D-246C-6043-A21E-C3FE20C61E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b="67796"/>
          <a:stretch/>
        </p:blipFill>
        <p:spPr>
          <a:xfrm>
            <a:off x="35292" y="3812738"/>
            <a:ext cx="12066525" cy="1956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/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da-DK" sz="1400" dirty="0" err="1"/>
                  <a:t>Tree</a:t>
                </a:r>
                <a:r>
                  <a:rPr lang="da-DK" sz="1400" dirty="0"/>
                  <a:t> </a:t>
                </a:r>
                <a:r>
                  <a:rPr lang="da-DK" sz="1400" dirty="0" err="1"/>
                  <a:t>heights</a:t>
                </a:r>
                <a:r>
                  <a:rPr lang="da-DK" sz="1400" dirty="0"/>
                  <a:t> </a:t>
                </a:r>
                <a:r>
                  <a:rPr lang="da-DK" sz="1400" dirty="0" err="1"/>
                  <a:t>along</a:t>
                </a:r>
                <a:r>
                  <a:rPr lang="da-DK" sz="1400" dirty="0"/>
                  <a:t> an </a:t>
                </a:r>
                <a:r>
                  <a:rPr lang="en-DK" sz="1400" dirty="0"/>
                  <a:t>msprime simulation of 100 kb, with </a:t>
                </a:r>
                <a14:m>
                  <m:oMath xmlns:m="http://schemas.openxmlformats.org/officeDocument/2006/math">
                    <m:r>
                      <a:rPr lang="en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DK" sz="1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da-DK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</m:t>
                    </m:r>
                  </m:oMath>
                </a14:m>
                <a:r>
                  <a:rPr lang="en-DK" sz="1400" dirty="0"/>
                  <a:t>  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F954C83-92A1-AF47-AA92-1058513A6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260" y="3504961"/>
                <a:ext cx="7272808" cy="307777"/>
              </a:xfrm>
              <a:prstGeom prst="rect">
                <a:avLst/>
              </a:prstGeom>
              <a:blipFill>
                <a:blip r:embed="rId5"/>
                <a:stretch>
                  <a:fillRect t="-4167" b="-2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AAA6A6E-84B2-F347-A958-C89C83227D8C}"/>
              </a:ext>
            </a:extLst>
          </p:cNvPr>
          <p:cNvSpPr txBox="1"/>
          <p:nvPr/>
        </p:nvSpPr>
        <p:spPr>
          <a:xfrm>
            <a:off x="4582244" y="1739457"/>
            <a:ext cx="65527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Two loci: </a:t>
            </a:r>
            <a:r>
              <a:rPr lang="en-DK" sz="2000" b="1" dirty="0">
                <a:latin typeface="+mn-lt"/>
              </a:rPr>
              <a:t>different coalescent times </a:t>
            </a:r>
            <a:r>
              <a:rPr lang="en-DK" sz="2000" dirty="0">
                <a:latin typeface="+mn-lt"/>
              </a:rPr>
              <a:t>(tree heights) if unlinked by recombination.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Mutations</a:t>
            </a:r>
            <a:r>
              <a:rPr lang="en-DK" sz="2000" dirty="0">
                <a:latin typeface="+mn-lt"/>
              </a:rPr>
              <a:t> are distributed depending on the tree height.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We can </a:t>
            </a:r>
            <a:r>
              <a:rPr lang="en-DK" sz="2000" b="1" dirty="0">
                <a:latin typeface="+mn-lt"/>
              </a:rPr>
              <a:t>learn about ρ through mutations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67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102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2E41FB-A5C3-AE48-9B09-AC7A4A92D6B5}"/>
              </a:ext>
            </a:extLst>
          </p:cNvPr>
          <p:cNvGrpSpPr/>
          <p:nvPr/>
        </p:nvGrpSpPr>
        <p:grpSpPr>
          <a:xfrm>
            <a:off x="536113" y="2636912"/>
            <a:ext cx="4678701" cy="1868127"/>
            <a:chOff x="536113" y="2636912"/>
            <a:chExt cx="4678701" cy="186812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31801CE-C8B8-F941-9060-127160DEE1AF}"/>
                </a:ext>
              </a:extLst>
            </p:cNvPr>
            <p:cNvGrpSpPr/>
            <p:nvPr/>
          </p:nvGrpSpPr>
          <p:grpSpPr>
            <a:xfrm>
              <a:off x="4941299" y="2636912"/>
              <a:ext cx="273515" cy="478403"/>
              <a:chOff x="2155072" y="2035602"/>
              <a:chExt cx="193721" cy="338836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4982AF3A-CF25-4F44-A439-ACB94D59682A}"/>
                  </a:ext>
                </a:extLst>
              </p:cNvPr>
              <p:cNvSpPr/>
              <p:nvPr/>
            </p:nvSpPr>
            <p:spPr bwMode="auto">
              <a:xfrm flipH="1" flipV="1">
                <a:off x="2155072" y="2035602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48B92FD-4C5D-E946-92B4-7DC77196FAC3}"/>
                  </a:ext>
                </a:extLst>
              </p:cNvPr>
              <p:cNvCxnSpPr>
                <a:cxnSpLocks/>
                <a:stCxn id="185" idx="6"/>
              </p:cNvCxnSpPr>
              <p:nvPr/>
            </p:nvCxnSpPr>
            <p:spPr bwMode="auto">
              <a:xfrm>
                <a:off x="2155072" y="2067272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0EA075C-96C2-9245-8608-8BB55CD98495}"/>
                  </a:ext>
                </a:extLst>
              </p:cNvPr>
              <p:cNvSpPr/>
              <p:nvPr/>
            </p:nvSpPr>
            <p:spPr bwMode="auto">
              <a:xfrm flipH="1" flipV="1">
                <a:off x="2155138" y="2311098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659DF34-7A31-5640-AC5F-68585EF31E61}"/>
                  </a:ext>
                </a:extLst>
              </p:cNvPr>
              <p:cNvCxnSpPr>
                <a:cxnSpLocks/>
                <a:stCxn id="187" idx="6"/>
              </p:cNvCxnSpPr>
              <p:nvPr/>
            </p:nvCxnSpPr>
            <p:spPr bwMode="auto">
              <a:xfrm>
                <a:off x="2155138" y="2342768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EBF158-D631-5A4B-87A7-654E89CD01FE}"/>
                </a:ext>
              </a:extLst>
            </p:cNvPr>
            <p:cNvGrpSpPr/>
            <p:nvPr/>
          </p:nvGrpSpPr>
          <p:grpSpPr>
            <a:xfrm>
              <a:off x="4898601" y="4271394"/>
              <a:ext cx="312083" cy="203314"/>
              <a:chOff x="11283224" y="3557012"/>
              <a:chExt cx="221037" cy="144000"/>
            </a:xfrm>
          </p:grpSpPr>
          <p:sp>
            <p:nvSpPr>
              <p:cNvPr id="183" name="Cross 182">
                <a:extLst>
                  <a:ext uri="{FF2B5EF4-FFF2-40B4-BE49-F238E27FC236}">
                    <a16:creationId xmlns:a16="http://schemas.microsoft.com/office/drawing/2014/main" id="{19CDBFF9-DF47-D945-8E2F-5FEFA6C6B8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700000">
                <a:off x="11283224" y="3557012"/>
                <a:ext cx="144000" cy="144000"/>
              </a:xfrm>
              <a:prstGeom prst="plus">
                <a:avLst>
                  <a:gd name="adj" fmla="val 45718"/>
                </a:avLst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961ED39-B672-DB40-BB74-8339AB626A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360261" y="3630538"/>
                <a:ext cx="144000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1F0E6110-A0AC-9C43-997F-E275F90B7C9A}"/>
                </a:ext>
              </a:extLst>
            </p:cNvPr>
            <p:cNvGrpSpPr/>
            <p:nvPr/>
          </p:nvGrpSpPr>
          <p:grpSpPr>
            <a:xfrm>
              <a:off x="3117879" y="4365104"/>
              <a:ext cx="546937" cy="89430"/>
              <a:chOff x="4948326" y="2347859"/>
              <a:chExt cx="387376" cy="63340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6E9E39C-2C4C-C142-B32E-B2C8418E1DEF}"/>
                  </a:ext>
                </a:extLst>
              </p:cNvPr>
              <p:cNvSpPr/>
              <p:nvPr/>
            </p:nvSpPr>
            <p:spPr bwMode="auto">
              <a:xfrm flipH="1" flipV="1">
                <a:off x="4948326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06255F0E-D143-3F47-8FA9-5BD59BACD0D0}"/>
                  </a:ext>
                </a:extLst>
              </p:cNvPr>
              <p:cNvCxnSpPr>
                <a:cxnSpLocks/>
                <a:stCxn id="179" idx="6"/>
              </p:cNvCxnSpPr>
              <p:nvPr/>
            </p:nvCxnSpPr>
            <p:spPr bwMode="auto">
              <a:xfrm>
                <a:off x="4948326" y="237952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EC457B5B-CDAD-624E-A4AD-556ABB3A9297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34785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CBC6D79-5140-4346-9EAE-D55D100A9E4C}"/>
                  </a:ext>
                </a:extLst>
              </p:cNvPr>
              <p:cNvCxnSpPr>
                <a:cxnSpLocks/>
                <a:stCxn id="181" idx="6"/>
              </p:cNvCxnSpPr>
              <p:nvPr/>
            </p:nvCxnSpPr>
            <p:spPr bwMode="auto">
              <a:xfrm flipH="1">
                <a:off x="5142048" y="2379529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B79482F-F9E3-3544-AB10-1FDBABC01742}"/>
                </a:ext>
              </a:extLst>
            </p:cNvPr>
            <p:cNvGrpSpPr/>
            <p:nvPr/>
          </p:nvGrpSpPr>
          <p:grpSpPr>
            <a:xfrm>
              <a:off x="3162594" y="2768116"/>
              <a:ext cx="546937" cy="312167"/>
              <a:chOff x="4948326" y="1986380"/>
              <a:chExt cx="387376" cy="221097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2EBECBB-CB14-4144-98F2-6DD25FFD8A02}"/>
                  </a:ext>
                </a:extLst>
              </p:cNvPr>
              <p:cNvSpPr/>
              <p:nvPr/>
            </p:nvSpPr>
            <p:spPr bwMode="auto">
              <a:xfrm flipH="1" flipV="1">
                <a:off x="4948326" y="1986380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600B33C-79A2-184A-94B2-89985630C8D2}"/>
                  </a:ext>
                </a:extLst>
              </p:cNvPr>
              <p:cNvCxnSpPr>
                <a:cxnSpLocks/>
                <a:stCxn id="175" idx="6"/>
              </p:cNvCxnSpPr>
              <p:nvPr/>
            </p:nvCxnSpPr>
            <p:spPr bwMode="auto">
              <a:xfrm>
                <a:off x="4948326" y="2018050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154A11F-189B-2141-8CDE-25457E670A92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272362" y="214413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4EC14CC-F2BD-1242-A5CF-2DA5C9EFF0B9}"/>
                  </a:ext>
                </a:extLst>
              </p:cNvPr>
              <p:cNvCxnSpPr>
                <a:cxnSpLocks/>
                <a:stCxn id="177" idx="6"/>
              </p:cNvCxnSpPr>
              <p:nvPr/>
            </p:nvCxnSpPr>
            <p:spPr bwMode="auto">
              <a:xfrm flipH="1">
                <a:off x="5142048" y="217580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CB960481-FA71-4B41-90E9-DAF113BBA7E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04750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BB1A68C-0B56-3B48-A40D-DBBA798F7C64}"/>
                </a:ext>
              </a:extLst>
            </p:cNvPr>
            <p:cNvGrpSpPr/>
            <p:nvPr/>
          </p:nvGrpSpPr>
          <p:grpSpPr>
            <a:xfrm>
              <a:off x="1919291" y="4229285"/>
              <a:ext cx="558879" cy="275754"/>
              <a:chOff x="656300" y="2698099"/>
              <a:chExt cx="395834" cy="19530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7275204F-A11E-C647-8A56-53D518D8ECC8}"/>
                  </a:ext>
                </a:extLst>
              </p:cNvPr>
              <p:cNvSpPr/>
              <p:nvPr/>
            </p:nvSpPr>
            <p:spPr bwMode="auto">
              <a:xfrm flipH="1" flipV="1">
                <a:off x="656300" y="2698099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6DCCB7D-170E-E844-9ADA-3DDE08622324}"/>
                  </a:ext>
                </a:extLst>
              </p:cNvPr>
              <p:cNvCxnSpPr>
                <a:cxnSpLocks/>
                <a:stCxn id="171" idx="6"/>
              </p:cNvCxnSpPr>
              <p:nvPr/>
            </p:nvCxnSpPr>
            <p:spPr bwMode="auto">
              <a:xfrm>
                <a:off x="656300" y="2729769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5B88006C-657C-6048-8919-FDD35EF0A214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8794" y="2830066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49ACA5D3-9681-9B46-B7C5-2F328C56DAE0}"/>
                  </a:ext>
                </a:extLst>
              </p:cNvPr>
              <p:cNvCxnSpPr>
                <a:cxnSpLocks/>
                <a:stCxn id="173" idx="6"/>
              </p:cNvCxnSpPr>
              <p:nvPr/>
            </p:nvCxnSpPr>
            <p:spPr bwMode="auto">
              <a:xfrm flipH="1">
                <a:off x="858480" y="2861736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84579F9-0256-1547-A073-17318BC17FA7}"/>
                </a:ext>
              </a:extLst>
            </p:cNvPr>
            <p:cNvGrpSpPr/>
            <p:nvPr/>
          </p:nvGrpSpPr>
          <p:grpSpPr>
            <a:xfrm>
              <a:off x="1919291" y="2878199"/>
              <a:ext cx="546937" cy="89430"/>
              <a:chOff x="656300" y="2206497"/>
              <a:chExt cx="387376" cy="63340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733E725-70BA-064A-9491-08582DF71BA0}"/>
                  </a:ext>
                </a:extLst>
              </p:cNvPr>
              <p:cNvSpPr/>
              <p:nvPr/>
            </p:nvSpPr>
            <p:spPr bwMode="auto">
              <a:xfrm flipH="1" flipV="1">
                <a:off x="656300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ABAFB41F-4235-1046-AFB4-CE3896ED0EB5}"/>
                  </a:ext>
                </a:extLst>
              </p:cNvPr>
              <p:cNvCxnSpPr>
                <a:cxnSpLocks/>
                <a:stCxn id="167" idx="6"/>
              </p:cNvCxnSpPr>
              <p:nvPr/>
            </p:nvCxnSpPr>
            <p:spPr bwMode="auto">
              <a:xfrm>
                <a:off x="656300" y="2238167"/>
                <a:ext cx="193655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63F4B87-AABF-304C-AC82-50BFCDA6CC63}"/>
                  </a:ext>
                </a:extLst>
              </p:cNvPr>
              <p:cNvSpPr/>
              <p:nvPr/>
            </p:nvSpPr>
            <p:spPr bwMode="auto">
              <a:xfrm rot="10800000" flipH="1" flipV="1">
                <a:off x="980336" y="2206497"/>
                <a:ext cx="63340" cy="63340"/>
              </a:xfrm>
              <a:prstGeom prst="ellipse">
                <a:avLst/>
              </a:prstGeom>
              <a:solidFill>
                <a:schemeClr val="tx1"/>
              </a:solidFill>
              <a:ln w="1778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AA4C2F4-7C74-AE4D-9DF9-519EACD8BDCC}"/>
                  </a:ext>
                </a:extLst>
              </p:cNvPr>
              <p:cNvCxnSpPr>
                <a:cxnSpLocks/>
                <a:stCxn id="169" idx="6"/>
              </p:cNvCxnSpPr>
              <p:nvPr/>
            </p:nvCxnSpPr>
            <p:spPr bwMode="auto">
              <a:xfrm flipH="1">
                <a:off x="850022" y="2238167"/>
                <a:ext cx="193654" cy="0"/>
              </a:xfrm>
              <a:prstGeom prst="line">
                <a:avLst/>
              </a:prstGeom>
              <a:solidFill>
                <a:schemeClr val="accent2"/>
              </a:solidFill>
              <a:ln w="190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709B859C-6660-1F4F-A407-F73EF28EE53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7793" y="3453369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B812AF0F-C72B-CB44-AADE-E1962ED91664}"/>
                </a:ext>
              </a:extLst>
            </p:cNvPr>
            <p:cNvSpPr txBox="1"/>
            <p:nvPr/>
          </p:nvSpPr>
          <p:spPr>
            <a:xfrm>
              <a:off x="536113" y="3429000"/>
              <a:ext cx="1512554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Recombination event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97FFF40-C55A-E149-A017-0F9C84AE5F19}"/>
                </a:ext>
              </a:extLst>
            </p:cNvPr>
            <p:cNvSpPr txBox="1"/>
            <p:nvPr/>
          </p:nvSpPr>
          <p:spPr>
            <a:xfrm>
              <a:off x="3461952" y="3438276"/>
              <a:ext cx="1479347" cy="4678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Coalescence event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EFD1A8A4-AA8A-0048-954E-7CA13D0A771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5136" y="3445655"/>
              <a:ext cx="1" cy="4765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642E6-6341-BA40-8FB2-B1559F2FEFEA}"/>
              </a:ext>
            </a:extLst>
          </p:cNvPr>
          <p:cNvGrpSpPr/>
          <p:nvPr/>
        </p:nvGrpSpPr>
        <p:grpSpPr>
          <a:xfrm>
            <a:off x="6425017" y="467695"/>
            <a:ext cx="5481503" cy="5841625"/>
            <a:chOff x="6425017" y="267523"/>
            <a:chExt cx="5481503" cy="584162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88099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8958570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8958570" y="34887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9282606" y="34570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9152292" y="348872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8958570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8958570" y="3731246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9282606" y="3699576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9152292" y="3731246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8806538" y="76523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8936941" y="8741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8936941" y="9058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9269435" y="100612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9139121" y="103779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8937007" y="114964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8937007" y="118131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9260911" y="12997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9130597" y="133140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871054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10355936" y="37139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225622" y="3743242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07023" y="367358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81622" y="3743242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10355936" y="34713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10225622" y="35030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11168982" y="3268849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1634029" y="377407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1503715" y="380574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1283224" y="3557012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360261" y="363053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1630758" y="341569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1500444" y="344736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7771771" y="3254513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7906034" y="344735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7906034" y="347902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8174251" y="3651284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8097214" y="3721758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7906034" y="368988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7906034" y="372155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6475754" y="326884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6631748" y="3408322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6631748" y="3439992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Cross 117">
              <a:extLst>
                <a:ext uri="{FF2B5EF4-FFF2-40B4-BE49-F238E27FC236}">
                  <a16:creationId xmlns:a16="http://schemas.microsoft.com/office/drawing/2014/main" id="{D8CF7F8C-6500-8043-8327-0E49923963C9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6901893" y="354472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824856" y="361519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6635019" y="376670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6635019" y="3798375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8806538" y="451546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2768" y="477742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9805" y="485095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28303" y="478161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1266" y="485209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8806679" y="5272826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8931188" y="543628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008225" y="5509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9234007" y="565333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156970" y="5723811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8806572" y="201185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8955171" y="214403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8955171" y="217570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8955171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8955171" y="2537179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9279207" y="2505509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9148893" y="2537179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9279207" y="230178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9148893" y="233345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8D66C4E-48F0-7644-BC0E-2D0BD49C9C72}"/>
                </a:ext>
              </a:extLst>
            </p:cNvPr>
            <p:cNvCxnSpPr>
              <a:stCxn id="7" idx="1"/>
              <a:endCxn id="104" idx="2"/>
            </p:cNvCxnSpPr>
            <p:nvPr/>
          </p:nvCxnSpPr>
          <p:spPr bwMode="auto">
            <a:xfrm flipH="1">
              <a:off x="6818041" y="1107524"/>
              <a:ext cx="1988497" cy="216132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1" idx="0"/>
            </p:cNvCxnSpPr>
            <p:nvPr/>
          </p:nvCxnSpPr>
          <p:spPr bwMode="auto">
            <a:xfrm>
              <a:off x="9491113" y="1107524"/>
              <a:ext cx="2020157" cy="216132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7D11617-A4BF-7743-A0FE-2C29F83C28E6}"/>
                </a:ext>
              </a:extLst>
            </p:cNvPr>
            <p:cNvCxnSpPr>
              <a:cxnSpLocks/>
              <a:stCxn id="6" idx="3"/>
              <a:endCxn id="10" idx="0"/>
            </p:cNvCxnSpPr>
            <p:nvPr/>
          </p:nvCxnSpPr>
          <p:spPr bwMode="auto">
            <a:xfrm>
              <a:off x="9491147" y="2354142"/>
              <a:ext cx="722195" cy="914707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261B1B9-D2D2-F74E-9C9A-443D7C9C166A}"/>
                </a:ext>
              </a:extLst>
            </p:cNvPr>
            <p:cNvCxnSpPr>
              <a:cxnSpLocks/>
              <a:stCxn id="6" idx="1"/>
              <a:endCxn id="103" idx="2"/>
            </p:cNvCxnSpPr>
            <p:nvPr/>
          </p:nvCxnSpPr>
          <p:spPr bwMode="auto">
            <a:xfrm flipH="1">
              <a:off x="8114058" y="2354142"/>
              <a:ext cx="692514" cy="90037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A182ED6-545F-9D48-A846-6BDD8B83C951}"/>
                </a:ext>
              </a:extLst>
            </p:cNvPr>
            <p:cNvCxnSpPr>
              <a:cxnSpLocks/>
              <a:stCxn id="103" idx="0"/>
              <a:endCxn id="8" idx="1"/>
            </p:cNvCxnSpPr>
            <p:nvPr/>
          </p:nvCxnSpPr>
          <p:spPr bwMode="auto">
            <a:xfrm>
              <a:off x="8114058" y="3939088"/>
              <a:ext cx="692480" cy="918666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B1F81354-143E-E542-9635-3F3D99A89220}"/>
                </a:ext>
              </a:extLst>
            </p:cNvPr>
            <p:cNvCxnSpPr>
              <a:cxnSpLocks/>
              <a:stCxn id="104" idx="0"/>
              <a:endCxn id="9" idx="1"/>
            </p:cNvCxnSpPr>
            <p:nvPr/>
          </p:nvCxnSpPr>
          <p:spPr bwMode="auto">
            <a:xfrm>
              <a:off x="6818041" y="3953423"/>
              <a:ext cx="1988638" cy="166169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25E004-9453-8543-AD7A-A723F864706B}"/>
                </a:ext>
              </a:extLst>
            </p:cNvPr>
            <p:cNvCxnSpPr>
              <a:cxnSpLocks/>
              <a:stCxn id="10" idx="2"/>
              <a:endCxn id="8" idx="3"/>
            </p:cNvCxnSpPr>
            <p:nvPr/>
          </p:nvCxnSpPr>
          <p:spPr bwMode="auto">
            <a:xfrm flipH="1">
              <a:off x="9491113" y="3953424"/>
              <a:ext cx="722229" cy="90433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02A7561-B7C2-954B-80AC-CA2D3CDAD14F}"/>
                </a:ext>
              </a:extLst>
            </p:cNvPr>
            <p:cNvCxnSpPr>
              <a:cxnSpLocks/>
              <a:stCxn id="11" idx="2"/>
              <a:endCxn id="9" idx="3"/>
            </p:cNvCxnSpPr>
            <p:nvPr/>
          </p:nvCxnSpPr>
          <p:spPr bwMode="auto">
            <a:xfrm flipH="1">
              <a:off x="9491254" y="3953424"/>
              <a:ext cx="2020016" cy="166169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86841" y="1474450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0751" y="1464007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993393" y="271694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297303" y="2706506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C32CB910-85A9-D542-BFAC-6B77AFC3AAE9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>
              <a:off x="7448088" y="3230032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C14E9D7-06BD-BB40-98C7-F5E924C6D086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7465094" y="3510923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9A2EFE2-17C1-7C45-A375-83B3CC14B618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 flipV="1">
              <a:off x="10851665" y="3510965"/>
              <a:ext cx="1" cy="54395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4BC28FA-6034-B247-82A5-D7F291A701BC}"/>
                </a:ext>
              </a:extLst>
            </p:cNvPr>
            <p:cNvCxnSpPr>
              <a:cxnSpLocks/>
            </p:cNvCxnSpPr>
            <p:nvPr/>
          </p:nvCxnSpPr>
          <p:spPr bwMode="auto">
            <a:xfrm rot="16200000" flipH="1">
              <a:off x="10861883" y="3241223"/>
              <a:ext cx="1" cy="544384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19D38C-D075-2F41-B1DB-0CB3A103D6F8}"/>
                </a:ext>
              </a:extLst>
            </p:cNvPr>
            <p:cNvSpPr txBox="1"/>
            <p:nvPr/>
          </p:nvSpPr>
          <p:spPr>
            <a:xfrm>
              <a:off x="10531848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F958FEE9-9913-FF43-AD99-EAC048711E9A}"/>
                </a:ext>
              </a:extLst>
            </p:cNvPr>
            <p:cNvSpPr txBox="1"/>
            <p:nvPr/>
          </p:nvSpPr>
          <p:spPr>
            <a:xfrm>
              <a:off x="9878398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ADD4C2E-B90D-C143-B98E-770990ECC8DB}"/>
                </a:ext>
              </a:extLst>
            </p:cNvPr>
            <p:cNvSpPr txBox="1"/>
            <p:nvPr/>
          </p:nvSpPr>
          <p:spPr>
            <a:xfrm>
              <a:off x="8283153" y="2622731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A7B701A-2ECA-904B-A9DF-D8C528EE5970}"/>
                </a:ext>
              </a:extLst>
            </p:cNvPr>
            <p:cNvSpPr txBox="1"/>
            <p:nvPr/>
          </p:nvSpPr>
          <p:spPr>
            <a:xfrm>
              <a:off x="7648851" y="18910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52224" y="3984739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088B9DB-8847-B243-A38B-7FC4C7E5484B}"/>
                </a:ext>
              </a:extLst>
            </p:cNvPr>
            <p:cNvSpPr txBox="1"/>
            <p:nvPr/>
          </p:nvSpPr>
          <p:spPr>
            <a:xfrm>
              <a:off x="9936908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80300C-8905-D140-9297-494920F1DA63}"/>
                </a:ext>
              </a:extLst>
            </p:cNvPr>
            <p:cNvSpPr txBox="1"/>
            <p:nvPr/>
          </p:nvSpPr>
          <p:spPr>
            <a:xfrm>
              <a:off x="8252910" y="432377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F2B0C70-ADCA-914E-9B46-40FFF46EB626}"/>
                </a:ext>
              </a:extLst>
            </p:cNvPr>
            <p:cNvSpPr txBox="1"/>
            <p:nvPr/>
          </p:nvSpPr>
          <p:spPr>
            <a:xfrm>
              <a:off x="7753780" y="485775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8C4AE8-0ABB-E44A-9637-184580D57CF0}"/>
                </a:ext>
              </a:extLst>
            </p:cNvPr>
            <p:cNvSpPr txBox="1"/>
            <p:nvPr/>
          </p:nvSpPr>
          <p:spPr>
            <a:xfrm>
              <a:off x="10442681" y="4861585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75B8A7D0-F0E1-8446-914D-5A2E52456082}"/>
                </a:ext>
              </a:extLst>
            </p:cNvPr>
            <p:cNvSpPr txBox="1"/>
            <p:nvPr/>
          </p:nvSpPr>
          <p:spPr>
            <a:xfrm>
              <a:off x="7380135" y="3824306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0F1DA69-5FCE-6C42-9223-907220C5D549}"/>
                </a:ext>
              </a:extLst>
            </p:cNvPr>
            <p:cNvSpPr txBox="1"/>
            <p:nvPr/>
          </p:nvSpPr>
          <p:spPr>
            <a:xfrm>
              <a:off x="10813271" y="382213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533E4CD-8070-4F46-9492-0A13AD947A4A}"/>
                </a:ext>
              </a:extLst>
            </p:cNvPr>
            <p:cNvSpPr txBox="1"/>
            <p:nvPr/>
          </p:nvSpPr>
          <p:spPr>
            <a:xfrm>
              <a:off x="10717613" y="3233065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9AAAE86-9BB6-6A45-B2BE-8475C118A3C8}"/>
                </a:ext>
              </a:extLst>
            </p:cNvPr>
            <p:cNvSpPr txBox="1"/>
            <p:nvPr/>
          </p:nvSpPr>
          <p:spPr>
            <a:xfrm>
              <a:off x="7322735" y="320617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9331935" y="1620294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8795529" y="1618831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8839566" y="2871794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9367105" y="2849369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9191059" y="413314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9533705" y="3203651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10393790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C7EE8CDF-37AB-304E-878A-AA248213C144}"/>
                </a:ext>
              </a:extLst>
            </p:cNvPr>
            <p:cNvSpPr txBox="1"/>
            <p:nvPr/>
          </p:nvSpPr>
          <p:spPr>
            <a:xfrm>
              <a:off x="11691718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⑦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7720838" y="302086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15A0C91-B9B0-C248-8EA9-57B79D7BE9FF}"/>
                </a:ext>
              </a:extLst>
            </p:cNvPr>
            <p:cNvSpPr txBox="1"/>
            <p:nvPr/>
          </p:nvSpPr>
          <p:spPr>
            <a:xfrm>
              <a:off x="6425017" y="302653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⑥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9532312" y="1962049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9532312" y="69350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8674099" y="4398421"/>
              <a:ext cx="95576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DEB0729-0A83-B340-8FBD-C9550D0098DF}"/>
                </a:ext>
              </a:extLst>
            </p:cNvPr>
            <p:cNvSpPr txBox="1"/>
            <p:nvPr/>
          </p:nvSpPr>
          <p:spPr>
            <a:xfrm>
              <a:off x="9666462" y="5904477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⑧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C05ADBE7-7BCD-D043-A715-1E952B62D85A}"/>
                </a:ext>
              </a:extLst>
            </p:cNvPr>
            <p:cNvSpPr txBox="1"/>
            <p:nvPr/>
          </p:nvSpPr>
          <p:spPr>
            <a:xfrm>
              <a:off x="6723709" y="1189354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Left tree taller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B84D1DC-C67D-A342-B2FA-05A121E779B2}"/>
                </a:ext>
              </a:extLst>
            </p:cNvPr>
            <p:cNvSpPr txBox="1"/>
            <p:nvPr/>
          </p:nvSpPr>
          <p:spPr>
            <a:xfrm>
              <a:off x="10889366" y="1186558"/>
              <a:ext cx="684576" cy="7017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Right tree taller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2072737-D557-3B4E-A870-4B2855AD2F51}"/>
                </a:ext>
              </a:extLst>
            </p:cNvPr>
            <p:cNvSpPr txBox="1"/>
            <p:nvPr/>
          </p:nvSpPr>
          <p:spPr>
            <a:xfrm>
              <a:off x="8211732" y="267523"/>
              <a:ext cx="1890476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Same tree height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3E60933-4FE2-524D-B7E7-160FF5FB24F9}"/>
                </a:ext>
              </a:extLst>
            </p:cNvPr>
            <p:cNvSpPr txBox="1"/>
            <p:nvPr/>
          </p:nvSpPr>
          <p:spPr>
            <a:xfrm>
              <a:off x="7501129" y="5713609"/>
              <a:ext cx="1123638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Absorbing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943345FD-C129-E44F-A1CA-B27C977E8EBE}"/>
              </a:ext>
            </a:extLst>
          </p:cNvPr>
          <p:cNvSpPr txBox="1"/>
          <p:nvPr/>
        </p:nvSpPr>
        <p:spPr>
          <a:xfrm>
            <a:off x="5466132" y="5400213"/>
            <a:ext cx="1609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DK" sz="1200" dirty="0">
                <a:latin typeface="+mn-lt"/>
              </a:rPr>
              <a:t>Adapted from Simonsen &amp; Churchill (1997) and Wakeley (2009)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262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913" y="228627"/>
            <a:ext cx="6066531" cy="752101"/>
          </a:xfrm>
        </p:spPr>
        <p:txBody>
          <a:bodyPr/>
          <a:lstStyle/>
          <a:p>
            <a:r>
              <a:rPr lang="en-GB" cap="none" dirty="0"/>
              <a:t>The state space model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EC2A9D-FD61-DB4E-A5FB-57071B38E6A3}"/>
              </a:ext>
            </a:extLst>
          </p:cNvPr>
          <p:cNvGrpSpPr/>
          <p:nvPr/>
        </p:nvGrpSpPr>
        <p:grpSpPr>
          <a:xfrm>
            <a:off x="8254999" y="798656"/>
            <a:ext cx="3617913" cy="5442637"/>
            <a:chOff x="7338085" y="566710"/>
            <a:chExt cx="3617913" cy="54426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30A589-D8D5-0243-B37E-7FBA343BC61B}"/>
                </a:ext>
              </a:extLst>
            </p:cNvPr>
            <p:cNvSpPr/>
            <p:nvPr/>
          </p:nvSpPr>
          <p:spPr bwMode="auto">
            <a:xfrm>
              <a:off x="7473387" y="3127717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BC5CD6-1E85-7141-B769-3FAB19B0DF59}"/>
                </a:ext>
              </a:extLst>
            </p:cNvPr>
            <p:cNvSpPr/>
            <p:nvPr/>
          </p:nvSpPr>
          <p:spPr bwMode="auto">
            <a:xfrm flipH="1" flipV="1">
              <a:off x="7621986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42A948-2662-134D-B873-953D6B8C191C}"/>
                </a:ext>
              </a:extLst>
            </p:cNvPr>
            <p:cNvCxnSpPr>
              <a:cxnSpLocks/>
              <a:stCxn id="32" idx="6"/>
            </p:cNvCxnSpPr>
            <p:nvPr/>
          </p:nvCxnSpPr>
          <p:spPr bwMode="auto">
            <a:xfrm>
              <a:off x="7621986" y="33619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E070934-4D0F-444E-9BAD-E8AF3146BB84}"/>
                </a:ext>
              </a:extLst>
            </p:cNvPr>
            <p:cNvSpPr/>
            <p:nvPr/>
          </p:nvSpPr>
          <p:spPr bwMode="auto">
            <a:xfrm rot="10800000" flipH="1" flipV="1">
              <a:off x="7946022" y="33302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1DF8CA-5992-E540-B27E-0EE339D4004E}"/>
                </a:ext>
              </a:extLst>
            </p:cNvPr>
            <p:cNvCxnSpPr>
              <a:cxnSpLocks/>
              <a:stCxn id="35" idx="6"/>
            </p:cNvCxnSpPr>
            <p:nvPr/>
          </p:nvCxnSpPr>
          <p:spPr bwMode="auto">
            <a:xfrm flipH="1">
              <a:off x="7815708" y="336192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44D54-9775-AE4B-B857-2F76B8433DFB}"/>
                </a:ext>
              </a:extLst>
            </p:cNvPr>
            <p:cNvSpPr/>
            <p:nvPr/>
          </p:nvSpPr>
          <p:spPr bwMode="auto">
            <a:xfrm flipH="1" flipV="1">
              <a:off x="7621986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AD2B1DA-B17F-764B-A7F0-FDF146942CB1}"/>
                </a:ext>
              </a:extLst>
            </p:cNvPr>
            <p:cNvCxnSpPr>
              <a:cxnSpLocks/>
              <a:stCxn id="43" idx="6"/>
            </p:cNvCxnSpPr>
            <p:nvPr/>
          </p:nvCxnSpPr>
          <p:spPr bwMode="auto">
            <a:xfrm>
              <a:off x="7621986" y="360445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480ECF3-787A-4A4B-B180-530FA361CE21}"/>
                </a:ext>
              </a:extLst>
            </p:cNvPr>
            <p:cNvSpPr/>
            <p:nvPr/>
          </p:nvSpPr>
          <p:spPr bwMode="auto">
            <a:xfrm rot="10800000" flipH="1" flipV="1">
              <a:off x="7946022" y="357278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FC5462-FE24-A942-8190-9BA4786C4545}"/>
                </a:ext>
              </a:extLst>
            </p:cNvPr>
            <p:cNvCxnSpPr>
              <a:cxnSpLocks/>
              <a:stCxn id="41" idx="6"/>
            </p:cNvCxnSpPr>
            <p:nvPr/>
          </p:nvCxnSpPr>
          <p:spPr bwMode="auto">
            <a:xfrm flipH="1">
              <a:off x="7815708" y="3604450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E803CE-ADC5-FA46-8842-53682F80AA1D}"/>
                </a:ext>
              </a:extLst>
            </p:cNvPr>
            <p:cNvSpPr/>
            <p:nvPr/>
          </p:nvSpPr>
          <p:spPr bwMode="auto">
            <a:xfrm>
              <a:off x="7469954" y="63844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69E51D1-A6EC-3640-9B61-8EA217963E43}"/>
                </a:ext>
              </a:extLst>
            </p:cNvPr>
            <p:cNvSpPr/>
            <p:nvPr/>
          </p:nvSpPr>
          <p:spPr bwMode="auto">
            <a:xfrm flipH="1" flipV="1">
              <a:off x="7600357" y="747357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AAE8AF9-8683-A54A-878B-D67BF1F071B7}"/>
                </a:ext>
              </a:extLst>
            </p:cNvPr>
            <p:cNvCxnSpPr>
              <a:cxnSpLocks/>
              <a:stCxn id="60" idx="6"/>
            </p:cNvCxnSpPr>
            <p:nvPr/>
          </p:nvCxnSpPr>
          <p:spPr bwMode="auto">
            <a:xfrm>
              <a:off x="7600357" y="779027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1E8579-E197-EE44-B81E-9A600C28A166}"/>
                </a:ext>
              </a:extLst>
            </p:cNvPr>
            <p:cNvSpPr/>
            <p:nvPr/>
          </p:nvSpPr>
          <p:spPr bwMode="auto">
            <a:xfrm rot="10800000" flipH="1" flipV="1">
              <a:off x="7932851" y="87932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F82748C-7987-7C47-B8EF-45736DD4B45C}"/>
                </a:ext>
              </a:extLst>
            </p:cNvPr>
            <p:cNvCxnSpPr>
              <a:cxnSpLocks/>
              <a:stCxn id="63" idx="6"/>
            </p:cNvCxnSpPr>
            <p:nvPr/>
          </p:nvCxnSpPr>
          <p:spPr bwMode="auto">
            <a:xfrm flipH="1">
              <a:off x="7802537" y="91099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19EEB36-D4F3-4949-8C7F-65D02DC37B75}"/>
                </a:ext>
              </a:extLst>
            </p:cNvPr>
            <p:cNvSpPr/>
            <p:nvPr/>
          </p:nvSpPr>
          <p:spPr bwMode="auto">
            <a:xfrm flipH="1" flipV="1">
              <a:off x="7600423" y="102285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F161362-6E71-7A42-B688-0A9593537C57}"/>
                </a:ext>
              </a:extLst>
            </p:cNvPr>
            <p:cNvCxnSpPr>
              <a:cxnSpLocks/>
              <a:stCxn id="66" idx="6"/>
            </p:cNvCxnSpPr>
            <p:nvPr/>
          </p:nvCxnSpPr>
          <p:spPr bwMode="auto">
            <a:xfrm>
              <a:off x="7600423" y="105452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DDC884D-E77B-D24E-93CC-D634D57AB1B5}"/>
                </a:ext>
              </a:extLst>
            </p:cNvPr>
            <p:cNvSpPr/>
            <p:nvPr/>
          </p:nvSpPr>
          <p:spPr bwMode="auto">
            <a:xfrm rot="10800000" flipH="1" flipV="1">
              <a:off x="7924327" y="11729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D8434D7-10FF-C34D-B852-02C8893D7DB9}"/>
                </a:ext>
              </a:extLst>
            </p:cNvPr>
            <p:cNvCxnSpPr>
              <a:cxnSpLocks/>
              <a:stCxn id="69" idx="6"/>
            </p:cNvCxnSpPr>
            <p:nvPr/>
          </p:nvCxnSpPr>
          <p:spPr bwMode="auto">
            <a:xfrm flipH="1">
              <a:off x="7794013" y="1204604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DBC50E-C4BA-4E4C-8B78-CF96150822AF}"/>
                </a:ext>
              </a:extLst>
            </p:cNvPr>
            <p:cNvSpPr/>
            <p:nvPr/>
          </p:nvSpPr>
          <p:spPr bwMode="auto">
            <a:xfrm>
              <a:off x="9185568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0668D61-F13D-6D41-B133-99DCEBDAA799}"/>
                </a:ext>
              </a:extLst>
            </p:cNvPr>
            <p:cNvSpPr/>
            <p:nvPr/>
          </p:nvSpPr>
          <p:spPr bwMode="auto">
            <a:xfrm rot="10800000" flipH="1" flipV="1">
              <a:off x="9670450" y="306508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71DE953-8EED-8B46-91FF-2471872134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40136" y="3094417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9" name="Cross 88">
              <a:extLst>
                <a:ext uri="{FF2B5EF4-FFF2-40B4-BE49-F238E27FC236}">
                  <a16:creationId xmlns:a16="http://schemas.microsoft.com/office/drawing/2014/main" id="{46695391-1C35-BE4F-B91C-07F313CD7A3E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321537" y="3024758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62B39B1-CE84-074C-BB1B-60A0BD9523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96136" y="3094417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493D0F4-AB95-D64F-83F7-31532EE89E59}"/>
                </a:ext>
              </a:extLst>
            </p:cNvPr>
            <p:cNvSpPr/>
            <p:nvPr/>
          </p:nvSpPr>
          <p:spPr bwMode="auto">
            <a:xfrm rot="10800000" flipH="1" flipV="1">
              <a:off x="9670450" y="28225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F13BE76-6D3E-EB46-B3E0-11744E34A123}"/>
                </a:ext>
              </a:extLst>
            </p:cNvPr>
            <p:cNvCxnSpPr>
              <a:cxnSpLocks/>
              <a:stCxn id="92" idx="6"/>
            </p:cNvCxnSpPr>
            <p:nvPr/>
          </p:nvCxnSpPr>
          <p:spPr bwMode="auto">
            <a:xfrm flipH="1">
              <a:off x="9540136" y="28542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6293F7-0C89-F743-BE6B-125DD341EA6D}"/>
                </a:ext>
              </a:extLst>
            </p:cNvPr>
            <p:cNvSpPr/>
            <p:nvPr/>
          </p:nvSpPr>
          <p:spPr bwMode="auto">
            <a:xfrm>
              <a:off x="9963382" y="262002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EBE1677-EC89-5945-AC1B-FDE0DC47841D}"/>
                </a:ext>
              </a:extLst>
            </p:cNvPr>
            <p:cNvSpPr/>
            <p:nvPr/>
          </p:nvSpPr>
          <p:spPr bwMode="auto">
            <a:xfrm rot="10800000" flipH="1" flipV="1">
              <a:off x="10428429" y="312524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DA2E466-8E6C-C749-A41F-F1A110344749}"/>
                </a:ext>
              </a:extLst>
            </p:cNvPr>
            <p:cNvCxnSpPr>
              <a:cxnSpLocks/>
              <a:stCxn id="95" idx="6"/>
            </p:cNvCxnSpPr>
            <p:nvPr/>
          </p:nvCxnSpPr>
          <p:spPr bwMode="auto">
            <a:xfrm flipH="1">
              <a:off x="10298115" y="3156918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Cross 97">
              <a:extLst>
                <a:ext uri="{FF2B5EF4-FFF2-40B4-BE49-F238E27FC236}">
                  <a16:creationId xmlns:a16="http://schemas.microsoft.com/office/drawing/2014/main" id="{45DB5B56-BEC6-6344-BEC8-AA40AD76597B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10077624" y="2908187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D03D354-599E-F04A-9349-709794EC07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54661" y="298171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1121408-F499-E649-B78E-F804EEADB636}"/>
                </a:ext>
              </a:extLst>
            </p:cNvPr>
            <p:cNvSpPr/>
            <p:nvPr/>
          </p:nvSpPr>
          <p:spPr bwMode="auto">
            <a:xfrm rot="10800000" flipH="1" flipV="1">
              <a:off x="10425158" y="2766865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DFCCD67-479E-0747-931F-1E04388A0152}"/>
                </a:ext>
              </a:extLst>
            </p:cNvPr>
            <p:cNvCxnSpPr>
              <a:cxnSpLocks/>
              <a:stCxn id="101" idx="6"/>
            </p:cNvCxnSpPr>
            <p:nvPr/>
          </p:nvCxnSpPr>
          <p:spPr bwMode="auto">
            <a:xfrm flipH="1">
              <a:off x="10294844" y="2798535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15CFFA8-F4BE-9D44-9F6B-4AA2EF262C2F}"/>
                </a:ext>
              </a:extLst>
            </p:cNvPr>
            <p:cNvSpPr/>
            <p:nvPr/>
          </p:nvSpPr>
          <p:spPr bwMode="auto">
            <a:xfrm rot="10800000">
              <a:off x="9963382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AFB36BF-18FD-D049-9AD7-1F529EDF3461}"/>
                </a:ext>
              </a:extLst>
            </p:cNvPr>
            <p:cNvSpPr/>
            <p:nvPr/>
          </p:nvSpPr>
          <p:spPr bwMode="auto">
            <a:xfrm flipH="1" flipV="1">
              <a:off x="10097645" y="3596640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1330C7-F870-EA43-8341-C8A2C2CB2C3D}"/>
                </a:ext>
              </a:extLst>
            </p:cNvPr>
            <p:cNvCxnSpPr>
              <a:cxnSpLocks/>
              <a:stCxn id="106" idx="6"/>
            </p:cNvCxnSpPr>
            <p:nvPr/>
          </p:nvCxnSpPr>
          <p:spPr bwMode="auto">
            <a:xfrm>
              <a:off x="10097645" y="3628310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9144DFD-E3E9-8749-AFEF-AD236FEC59AF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10365862" y="3800565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6EDF7C6-A7A7-FB43-99D6-49DA6DABE927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288825" y="387103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83002A0-A6E7-5E4F-B292-C9E0E27AA587}"/>
                </a:ext>
              </a:extLst>
            </p:cNvPr>
            <p:cNvSpPr/>
            <p:nvPr/>
          </p:nvSpPr>
          <p:spPr bwMode="auto">
            <a:xfrm flipH="1" flipV="1">
              <a:off x="10097645" y="383916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A9846C4-7E93-7A48-A9C8-FA1EF3673794}"/>
                </a:ext>
              </a:extLst>
            </p:cNvPr>
            <p:cNvCxnSpPr>
              <a:cxnSpLocks/>
              <a:stCxn id="112" idx="6"/>
            </p:cNvCxnSpPr>
            <p:nvPr/>
          </p:nvCxnSpPr>
          <p:spPr bwMode="auto">
            <a:xfrm>
              <a:off x="10097645" y="387083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C61BDDE-92A6-DA4F-A667-E17C100C2B1E}"/>
                </a:ext>
              </a:extLst>
            </p:cNvPr>
            <p:cNvSpPr/>
            <p:nvPr/>
          </p:nvSpPr>
          <p:spPr bwMode="auto">
            <a:xfrm rot="10800000">
              <a:off x="9185568" y="3403794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839D736-DBDD-394F-BE07-2BB71D83815E}"/>
                </a:ext>
              </a:extLst>
            </p:cNvPr>
            <p:cNvSpPr/>
            <p:nvPr/>
          </p:nvSpPr>
          <p:spPr bwMode="auto">
            <a:xfrm flipH="1" flipV="1">
              <a:off x="9341562" y="3543268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45A707C-DC57-364A-B288-0FA33CBAC9F2}"/>
                </a:ext>
              </a:extLst>
            </p:cNvPr>
            <p:cNvCxnSpPr>
              <a:cxnSpLocks/>
              <a:stCxn id="115" idx="6"/>
            </p:cNvCxnSpPr>
            <p:nvPr/>
          </p:nvCxnSpPr>
          <p:spPr bwMode="auto">
            <a:xfrm>
              <a:off x="9341562" y="3574938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95043C0-D569-3E43-884C-B78B8FE600C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9534670" y="3750143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612D8B8-BD18-4246-B7BC-0B88EADDCE34}"/>
                </a:ext>
              </a:extLst>
            </p:cNvPr>
            <p:cNvSpPr/>
            <p:nvPr/>
          </p:nvSpPr>
          <p:spPr bwMode="auto">
            <a:xfrm flipH="1" flipV="1">
              <a:off x="9344833" y="390165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2FFC5EF-77F2-5A43-BC0C-7FFED7E853D6}"/>
                </a:ext>
              </a:extLst>
            </p:cNvPr>
            <p:cNvCxnSpPr>
              <a:cxnSpLocks/>
              <a:stCxn id="121" idx="6"/>
            </p:cNvCxnSpPr>
            <p:nvPr/>
          </p:nvCxnSpPr>
          <p:spPr bwMode="auto">
            <a:xfrm>
              <a:off x="9344833" y="3933321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F457BB-91EF-0B45-83F6-FD284A03211B}"/>
                </a:ext>
              </a:extLst>
            </p:cNvPr>
            <p:cNvSpPr/>
            <p:nvPr/>
          </p:nvSpPr>
          <p:spPr bwMode="auto">
            <a:xfrm>
              <a:off x="7469954" y="438867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82" name="Cross 81">
              <a:extLst>
                <a:ext uri="{FF2B5EF4-FFF2-40B4-BE49-F238E27FC236}">
                  <a16:creationId xmlns:a16="http://schemas.microsoft.com/office/drawing/2014/main" id="{E88FAAC0-3CDC-3A44-9025-84B3A01E6C1A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6184" y="4650633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BD2F3D4-C63F-5744-ADF5-BD5C29A5911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3221" y="4724159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Cross 124">
              <a:extLst>
                <a:ext uri="{FF2B5EF4-FFF2-40B4-BE49-F238E27FC236}">
                  <a16:creationId xmlns:a16="http://schemas.microsoft.com/office/drawing/2014/main" id="{246D8282-9CE0-F545-927A-A17DF3F6007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1719" y="465482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0C19ED2-93A7-A24C-88D1-20F6D5507B5E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14682" y="472529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CF498E-D31F-0D4C-B5DE-752868642D6C}"/>
                </a:ext>
              </a:extLst>
            </p:cNvPr>
            <p:cNvSpPr/>
            <p:nvPr/>
          </p:nvSpPr>
          <p:spPr bwMode="auto">
            <a:xfrm>
              <a:off x="7470095" y="5146030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CFD50560-05C5-9A46-B87F-B41489C3C8A4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7594604" y="5309489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5629657-5705-0D44-BD00-C1B197C12B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1641" y="5383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5E041A8-B26D-F846-853D-447E513DC853}"/>
                </a:ext>
              </a:extLst>
            </p:cNvPr>
            <p:cNvSpPr>
              <a:spLocks noChangeAspect="1"/>
            </p:cNvSpPr>
            <p:nvPr/>
          </p:nvSpPr>
          <p:spPr bwMode="auto">
            <a:xfrm rot="13500000">
              <a:off x="7897423" y="552654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D85066-236E-EC42-A157-249781553741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7820386" y="5597015"/>
              <a:ext cx="144000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910790-C0E1-EC41-89B5-E006F5F82ED6}"/>
                </a:ext>
              </a:extLst>
            </p:cNvPr>
            <p:cNvSpPr/>
            <p:nvPr/>
          </p:nvSpPr>
          <p:spPr bwMode="auto">
            <a:xfrm>
              <a:off x="7469988" y="1885058"/>
              <a:ext cx="684575" cy="68457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6AD881B-9DFF-914F-BB0C-2121E53FF337}"/>
                </a:ext>
              </a:extLst>
            </p:cNvPr>
            <p:cNvSpPr/>
            <p:nvPr/>
          </p:nvSpPr>
          <p:spPr bwMode="auto">
            <a:xfrm flipH="1" flipV="1">
              <a:off x="7618587" y="2017234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23A383-08E7-2145-81C9-CBAD390865D5}"/>
                </a:ext>
              </a:extLst>
            </p:cNvPr>
            <p:cNvCxnSpPr>
              <a:cxnSpLocks/>
              <a:stCxn id="50" idx="6"/>
            </p:cNvCxnSpPr>
            <p:nvPr/>
          </p:nvCxnSpPr>
          <p:spPr bwMode="auto">
            <a:xfrm>
              <a:off x="7618587" y="2048904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E3F8F78-6545-7744-ACD1-9805B65133C4}"/>
                </a:ext>
              </a:extLst>
            </p:cNvPr>
            <p:cNvSpPr/>
            <p:nvPr/>
          </p:nvSpPr>
          <p:spPr bwMode="auto">
            <a:xfrm flipH="1" flipV="1">
              <a:off x="7618587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433FCB5-73FF-5745-B3D6-13A32C346FB4}"/>
                </a:ext>
              </a:extLst>
            </p:cNvPr>
            <p:cNvCxnSpPr>
              <a:cxnSpLocks/>
              <a:stCxn id="57" idx="6"/>
            </p:cNvCxnSpPr>
            <p:nvPr/>
          </p:nvCxnSpPr>
          <p:spPr bwMode="auto">
            <a:xfrm>
              <a:off x="7618587" y="2410383"/>
              <a:ext cx="193655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9EC56DD-CC6D-094E-BB57-194A5E2498EE}"/>
                </a:ext>
              </a:extLst>
            </p:cNvPr>
            <p:cNvSpPr/>
            <p:nvPr/>
          </p:nvSpPr>
          <p:spPr bwMode="auto">
            <a:xfrm rot="10800000" flipH="1" flipV="1">
              <a:off x="7942623" y="2378713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26CE7E-9A62-D44B-8753-1F4B1639C9E6}"/>
                </a:ext>
              </a:extLst>
            </p:cNvPr>
            <p:cNvCxnSpPr>
              <a:cxnSpLocks/>
              <a:stCxn id="55" idx="6"/>
            </p:cNvCxnSpPr>
            <p:nvPr/>
          </p:nvCxnSpPr>
          <p:spPr bwMode="auto">
            <a:xfrm flipH="1">
              <a:off x="7812309" y="2410383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37ED73EC-342F-0644-8246-C7EBC43BF2CC}"/>
                </a:ext>
              </a:extLst>
            </p:cNvPr>
            <p:cNvSpPr/>
            <p:nvPr/>
          </p:nvSpPr>
          <p:spPr bwMode="auto">
            <a:xfrm rot="10800000" flipH="1" flipV="1">
              <a:off x="7942623" y="2174991"/>
              <a:ext cx="63340" cy="63340"/>
            </a:xfrm>
            <a:prstGeom prst="ellipse">
              <a:avLst/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FBDF7DD-7FC2-EC4B-9A6C-7C376847D24F}"/>
                </a:ext>
              </a:extLst>
            </p:cNvPr>
            <p:cNvCxnSpPr>
              <a:cxnSpLocks/>
              <a:stCxn id="240" idx="6"/>
            </p:cNvCxnSpPr>
            <p:nvPr/>
          </p:nvCxnSpPr>
          <p:spPr bwMode="auto">
            <a:xfrm flipH="1">
              <a:off x="7812309" y="2206661"/>
              <a:ext cx="193654" cy="0"/>
            </a:xfrm>
            <a:prstGeom prst="line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04B4456-B341-4F43-B3DD-7C71EFB2C6CD}"/>
                </a:ext>
              </a:extLst>
            </p:cNvPr>
            <p:cNvCxnSpPr>
              <a:cxnSpLocks/>
              <a:stCxn id="7" idx="3"/>
              <a:endCxn id="189" idx="0"/>
            </p:cNvCxnSpPr>
            <p:nvPr/>
          </p:nvCxnSpPr>
          <p:spPr bwMode="auto">
            <a:xfrm>
              <a:off x="8154529" y="980728"/>
              <a:ext cx="1768869" cy="1563505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7B554B5-F09F-A140-B2D5-7770F4DCB2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0257" y="1347654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DA588F4-6D2A-994E-B72B-71D9F0B3B2B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54167" y="1337211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2BB26DF2-20F0-764C-AB9D-8A4DE68D778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56809" y="259015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A8CA7BCB-272E-1547-B62A-5D8EF34B661A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960719" y="2579710"/>
              <a:ext cx="1" cy="544033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328A279-08F4-AB4C-88BD-DFBA81C8B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15640" y="3857943"/>
              <a:ext cx="1" cy="543600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57A532F-BBAD-5A46-B5BD-B9726AB3AD17}"/>
                </a:ext>
              </a:extLst>
            </p:cNvPr>
            <p:cNvSpPr txBox="1"/>
            <p:nvPr/>
          </p:nvSpPr>
          <p:spPr>
            <a:xfrm>
              <a:off x="7995351" y="1493498"/>
              <a:ext cx="288541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ρ/2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0D9CA87-006B-A148-A076-893CD45C292B}"/>
                </a:ext>
              </a:extLst>
            </p:cNvPr>
            <p:cNvSpPr txBox="1"/>
            <p:nvPr/>
          </p:nvSpPr>
          <p:spPr>
            <a:xfrm>
              <a:off x="7458945" y="1492035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9BFC64D-5A2E-B04B-9B81-853269206D78}"/>
                </a:ext>
              </a:extLst>
            </p:cNvPr>
            <p:cNvSpPr txBox="1"/>
            <p:nvPr/>
          </p:nvSpPr>
          <p:spPr>
            <a:xfrm>
              <a:off x="7502982" y="2744998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9E0A3E-FB48-7B46-9FAA-D474BAB937E6}"/>
                </a:ext>
              </a:extLst>
            </p:cNvPr>
            <p:cNvSpPr txBox="1"/>
            <p:nvPr/>
          </p:nvSpPr>
          <p:spPr>
            <a:xfrm>
              <a:off x="8030521" y="2722573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ρ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067332-D1D1-3C49-93B5-6D4E9CAAECC1}"/>
                </a:ext>
              </a:extLst>
            </p:cNvPr>
            <p:cNvSpPr txBox="1"/>
            <p:nvPr/>
          </p:nvSpPr>
          <p:spPr>
            <a:xfrm>
              <a:off x="7854475" y="400635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8F1C7A-DE83-1A46-96FE-7A1A38981829}"/>
                </a:ext>
              </a:extLst>
            </p:cNvPr>
            <p:cNvSpPr txBox="1"/>
            <p:nvPr/>
          </p:nvSpPr>
          <p:spPr>
            <a:xfrm>
              <a:off x="8197121" y="3076855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①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45E76254-47B1-B34A-A4A6-0E4B0F867A69}"/>
                </a:ext>
              </a:extLst>
            </p:cNvPr>
            <p:cNvSpPr txBox="1"/>
            <p:nvPr/>
          </p:nvSpPr>
          <p:spPr>
            <a:xfrm>
              <a:off x="8327874" y="5804676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⑤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E16A01F-2522-3D4C-9331-4C6F355D6076}"/>
                </a:ext>
              </a:extLst>
            </p:cNvPr>
            <p:cNvSpPr txBox="1"/>
            <p:nvPr/>
          </p:nvSpPr>
          <p:spPr>
            <a:xfrm>
              <a:off x="10741196" y="2477374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④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F8EE9F2E-A55E-1D49-97E2-16CD524A67DC}"/>
                </a:ext>
              </a:extLst>
            </p:cNvPr>
            <p:cNvSpPr txBox="1"/>
            <p:nvPr/>
          </p:nvSpPr>
          <p:spPr>
            <a:xfrm>
              <a:off x="8195728" y="1835253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②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3130E03-C324-624F-9DC6-9F67483BDD29}"/>
                </a:ext>
              </a:extLst>
            </p:cNvPr>
            <p:cNvSpPr txBox="1"/>
            <p:nvPr/>
          </p:nvSpPr>
          <p:spPr>
            <a:xfrm>
              <a:off x="8195728" y="566710"/>
              <a:ext cx="214802" cy="20467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400" dirty="0">
                  <a:latin typeface="Arial" panose="020B0604020202020204" pitchFamily="34" charset="0"/>
                  <a:cs typeface="Arial" panose="020B0604020202020204" pitchFamily="34" charset="0"/>
                </a:rPr>
                <a:t>③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2873C56-1A8E-D34E-B354-0800704DDE51}"/>
                </a:ext>
              </a:extLst>
            </p:cNvPr>
            <p:cNvSpPr/>
            <p:nvPr/>
          </p:nvSpPr>
          <p:spPr bwMode="auto">
            <a:xfrm>
              <a:off x="7338085" y="4271625"/>
              <a:ext cx="955199" cy="163538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8C74783-0933-E342-BAB5-F4ECB599B424}"/>
                </a:ext>
              </a:extLst>
            </p:cNvPr>
            <p:cNvSpPr/>
            <p:nvPr/>
          </p:nvSpPr>
          <p:spPr bwMode="auto">
            <a:xfrm>
              <a:off x="9120609" y="2544233"/>
              <a:ext cx="1605577" cy="1604847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1AE3D5D9-A19D-CB4B-A10C-6F1293151927}"/>
                </a:ext>
              </a:extLst>
            </p:cNvPr>
            <p:cNvCxnSpPr>
              <a:cxnSpLocks/>
              <a:stCxn id="189" idx="2"/>
              <a:endCxn id="59" idx="3"/>
            </p:cNvCxnSpPr>
            <p:nvPr/>
          </p:nvCxnSpPr>
          <p:spPr bwMode="auto">
            <a:xfrm flipH="1">
              <a:off x="8293284" y="4149080"/>
              <a:ext cx="1630114" cy="940239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1BEA178-C487-7643-9AFD-61ACEE105E97}"/>
                </a:ext>
              </a:extLst>
            </p:cNvPr>
            <p:cNvCxnSpPr>
              <a:cxnSpLocks/>
              <a:stCxn id="6" idx="3"/>
            </p:cNvCxnSpPr>
            <p:nvPr/>
          </p:nvCxnSpPr>
          <p:spPr bwMode="auto">
            <a:xfrm>
              <a:off x="8154563" y="2227346"/>
              <a:ext cx="958581" cy="797661"/>
            </a:xfrm>
            <a:prstGeom prst="straightConnector1">
              <a:avLst/>
            </a:prstGeom>
            <a:solidFill>
              <a:schemeClr val="accent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AFCCA6C5-6E4D-4D41-8002-ADB6274D2380}"/>
                </a:ext>
              </a:extLst>
            </p:cNvPr>
            <p:cNvSpPr txBox="1"/>
            <p:nvPr/>
          </p:nvSpPr>
          <p:spPr>
            <a:xfrm>
              <a:off x="8604453" y="2350443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4355172-3135-8046-9C52-6339DC532DA7}"/>
                </a:ext>
              </a:extLst>
            </p:cNvPr>
            <p:cNvSpPr txBox="1"/>
            <p:nvPr/>
          </p:nvSpPr>
          <p:spPr>
            <a:xfrm>
              <a:off x="9071754" y="1534352"/>
              <a:ext cx="113814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5" name="Cross 194">
              <a:extLst>
                <a:ext uri="{FF2B5EF4-FFF2-40B4-BE49-F238E27FC236}">
                  <a16:creationId xmlns:a16="http://schemas.microsoft.com/office/drawing/2014/main" id="{4DF497EC-9573-2048-B3B5-A34FAFE2480D}"/>
                </a:ext>
              </a:extLst>
            </p:cNvPr>
            <p:cNvSpPr>
              <a:spLocks noChangeAspect="1"/>
            </p:cNvSpPr>
            <p:nvPr/>
          </p:nvSpPr>
          <p:spPr bwMode="auto">
            <a:xfrm rot="2700000">
              <a:off x="9614505" y="3674081"/>
              <a:ext cx="144000" cy="144000"/>
            </a:xfrm>
            <a:prstGeom prst="plus">
              <a:avLst>
                <a:gd name="adj" fmla="val 45718"/>
              </a:avLst>
            </a:prstGeom>
            <a:solidFill>
              <a:schemeClr val="tx1"/>
            </a:solidFill>
            <a:ln w="1778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B93C24-6866-AE4A-8FBC-4D7CF86A1452}"/>
                </a:ext>
              </a:extLst>
            </p:cNvPr>
            <p:cNvSpPr txBox="1"/>
            <p:nvPr/>
          </p:nvSpPr>
          <p:spPr>
            <a:xfrm>
              <a:off x="9127058" y="4614002"/>
              <a:ext cx="117020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21DBABC3-DD98-B14F-A71E-4BC2CE29E950}"/>
              </a:ext>
            </a:extLst>
          </p:cNvPr>
          <p:cNvSpPr txBox="1"/>
          <p:nvPr/>
        </p:nvSpPr>
        <p:spPr>
          <a:xfrm>
            <a:off x="7792973" y="476672"/>
            <a:ext cx="1890476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Same tree height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02E37AA-1A8C-8644-A8D1-C8931BED88F1}"/>
              </a:ext>
            </a:extLst>
          </p:cNvPr>
          <p:cNvSpPr txBox="1"/>
          <p:nvPr/>
        </p:nvSpPr>
        <p:spPr>
          <a:xfrm>
            <a:off x="10726902" y="1929031"/>
            <a:ext cx="1052099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Differ</a:t>
            </a:r>
            <a:r>
              <a:rPr lang="en-GB" sz="1600" dirty="0">
                <a:latin typeface="+mn-lt"/>
              </a:rPr>
              <a:t>e</a:t>
            </a:r>
            <a:r>
              <a:rPr lang="en-DK" sz="1600" dirty="0">
                <a:latin typeface="+mn-lt"/>
              </a:rPr>
              <a:t>nt tree height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3F271D6-3A00-FD4F-9733-0B5BEEB3D3E0}"/>
              </a:ext>
            </a:extLst>
          </p:cNvPr>
          <p:cNvSpPr txBox="1"/>
          <p:nvPr/>
        </p:nvSpPr>
        <p:spPr>
          <a:xfrm>
            <a:off x="9186813" y="5624485"/>
            <a:ext cx="1123638" cy="233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Absorbing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8C84DA6-A17A-4941-8B3C-37247B564A69}"/>
              </a:ext>
            </a:extLst>
          </p:cNvPr>
          <p:cNvSpPr txBox="1"/>
          <p:nvPr/>
        </p:nvSpPr>
        <p:spPr>
          <a:xfrm>
            <a:off x="769501" y="2060848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Symmetry</a:t>
            </a:r>
            <a:r>
              <a:rPr lang="en-DK" sz="2000" dirty="0">
                <a:latin typeface="+mn-lt"/>
              </a:rPr>
              <a:t> of the state space: simplification.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Transition rate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/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K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(1+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DK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−(3+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>
                                  <m:fPr>
                                    <m:type m:val="lin"/>
                                    <m:ctrlPr>
                                      <a:rPr lang="en-DK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DK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num>
                                  <m:den>
                                    <m:r>
                                      <a:rPr lang="da-DK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18066-6703-F74B-9104-7AA0B4FC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727" y="3053190"/>
                <a:ext cx="4130105" cy="1110817"/>
              </a:xfrm>
              <a:prstGeom prst="rect">
                <a:avLst/>
              </a:prstGeom>
              <a:blipFill>
                <a:blip r:embed="rId4"/>
                <a:stretch>
                  <a:fillRect l="-613" t="-20455" b="-7955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" name="TextBox 234">
            <a:extLst>
              <a:ext uri="{FF2B5EF4-FFF2-40B4-BE49-F238E27FC236}">
                <a16:creationId xmlns:a16="http://schemas.microsoft.com/office/drawing/2014/main" id="{905D04A2-15FD-0C40-AF06-A123D7DDAA71}"/>
              </a:ext>
            </a:extLst>
          </p:cNvPr>
          <p:cNvSpPr txBox="1"/>
          <p:nvPr/>
        </p:nvSpPr>
        <p:spPr>
          <a:xfrm>
            <a:off x="837828" y="4422857"/>
            <a:ext cx="6552728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Infeasible in continuous time:</a:t>
            </a:r>
          </a:p>
          <a:p>
            <a:pPr marL="895243" lvl="1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b="1" dirty="0">
                <a:latin typeface="+mn-lt"/>
              </a:rPr>
              <a:t>Discretization of the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575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EC3F53-7F26-8549-A7AB-689000FAF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44" y="1484784"/>
            <a:ext cx="4940504" cy="4365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CC853A-76DB-3B43-BE26-4840934E0AF3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8286A-24AC-1347-8B15-C12CF4F1DC9B}"/>
              </a:ext>
            </a:extLst>
          </p:cNvPr>
          <p:cNvSpPr/>
          <p:nvPr/>
        </p:nvSpPr>
        <p:spPr>
          <a:xfrm>
            <a:off x="6093913" y="5070472"/>
            <a:ext cx="2015295" cy="605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sz="1800" dirty="0"/>
              <a:t>Li &amp;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681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Time discretization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01A25-50F1-DA45-BA27-D4BB6AC96FCE}"/>
              </a:ext>
            </a:extLst>
          </p:cNvPr>
          <p:cNvSpPr/>
          <p:nvPr/>
        </p:nvSpPr>
        <p:spPr>
          <a:xfrm>
            <a:off x="6836465" y="1484784"/>
            <a:ext cx="53523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DK" sz="2000" dirty="0"/>
              <a:t>Divide tree heights in </a:t>
            </a:r>
            <a:r>
              <a:rPr lang="en-DK" sz="2000" b="1" dirty="0"/>
              <a:t>discrete intervals </a:t>
            </a:r>
            <a:r>
              <a:rPr lang="en-DK" sz="2000" dirty="0"/>
              <a:t>(PSMC-style).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ABF559-93D5-2F42-A849-3C6B7DB5D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80"/>
          <a:stretch/>
        </p:blipFill>
        <p:spPr>
          <a:xfrm>
            <a:off x="227043" y="2276872"/>
            <a:ext cx="11556001" cy="36997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0502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Macintosh PowerPoint</Application>
  <PresentationFormat>Custom</PresentationFormat>
  <Paragraphs>164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Wingdings 3</vt:lpstr>
      <vt:lpstr>AU Passata Light</vt:lpstr>
      <vt:lpstr>Calibri</vt:lpstr>
      <vt:lpstr>Cambria Math</vt:lpstr>
      <vt:lpstr>AU Passata</vt:lpstr>
      <vt:lpstr>Arial</vt:lpstr>
      <vt:lpstr>AU Peto</vt:lpstr>
      <vt:lpstr>Georgia</vt:lpstr>
      <vt:lpstr>AU 16:9</vt:lpstr>
      <vt:lpstr>Towards upgrading CoalHMM, or the inconvenience of having a state-space explosion and trying to overcome it</vt:lpstr>
      <vt:lpstr>Outline</vt:lpstr>
      <vt:lpstr>The coalescent with recombination</vt:lpstr>
      <vt:lpstr>The coalescent with recombination</vt:lpstr>
      <vt:lpstr>The state space model</vt:lpstr>
      <vt:lpstr>The state space model</vt:lpstr>
      <vt:lpstr>The state space model</vt:lpstr>
      <vt:lpstr>Time discretization</vt:lpstr>
      <vt:lpstr>Time discretization</vt:lpstr>
      <vt:lpstr>Time discretization</vt:lpstr>
      <vt:lpstr>The mutational process</vt:lpstr>
      <vt:lpstr>Hidden Markov model</vt:lpstr>
      <vt:lpstr>Hidden Markov model</vt:lpstr>
      <vt:lpstr>Hidden Markov model</vt:lpstr>
      <vt:lpstr>Hidden Markov model</vt:lpstr>
      <vt:lpstr>Hidden Markov model</vt:lpstr>
      <vt:lpstr>Next step</vt:lpstr>
      <vt:lpstr>Next step</vt:lpstr>
      <vt:lpstr>Next step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2021-11-14T10:08:07Z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